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38"/>
  </p:notesMasterIdLst>
  <p:handoutMasterIdLst>
    <p:handoutMasterId r:id="rId39"/>
  </p:handoutMasterIdLst>
  <p:sldIdLst>
    <p:sldId id="526" r:id="rId2"/>
    <p:sldId id="308" r:id="rId3"/>
    <p:sldId id="309" r:id="rId4"/>
    <p:sldId id="616" r:id="rId5"/>
    <p:sldId id="617" r:id="rId6"/>
    <p:sldId id="618" r:id="rId7"/>
    <p:sldId id="599" r:id="rId8"/>
    <p:sldId id="627" r:id="rId9"/>
    <p:sldId id="601" r:id="rId10"/>
    <p:sldId id="584" r:id="rId11"/>
    <p:sldId id="600" r:id="rId12"/>
    <p:sldId id="603" r:id="rId13"/>
    <p:sldId id="587" r:id="rId14"/>
    <p:sldId id="588" r:id="rId15"/>
    <p:sldId id="605" r:id="rId16"/>
    <p:sldId id="585" r:id="rId17"/>
    <p:sldId id="607" r:id="rId18"/>
    <p:sldId id="608" r:id="rId19"/>
    <p:sldId id="621" r:id="rId20"/>
    <p:sldId id="622" r:id="rId21"/>
    <p:sldId id="611" r:id="rId22"/>
    <p:sldId id="612" r:id="rId23"/>
    <p:sldId id="613" r:id="rId24"/>
    <p:sldId id="626" r:id="rId25"/>
    <p:sldId id="596" r:id="rId26"/>
    <p:sldId id="597" r:id="rId27"/>
    <p:sldId id="615" r:id="rId28"/>
    <p:sldId id="629" r:id="rId29"/>
    <p:sldId id="630" r:id="rId30"/>
    <p:sldId id="586" r:id="rId31"/>
    <p:sldId id="620" r:id="rId32"/>
    <p:sldId id="623" r:id="rId33"/>
    <p:sldId id="624" r:id="rId34"/>
    <p:sldId id="625" r:id="rId35"/>
    <p:sldId id="628" r:id="rId36"/>
    <p:sldId id="577" r:id="rId37"/>
  </p:sldIdLst>
  <p:sldSz cx="9906000" cy="6858000" type="A4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017B2CF-3E00-46F6-91AC-A1F44AAF39A7}">
          <p14:sldIdLst>
            <p14:sldId id="526"/>
            <p14:sldId id="308"/>
            <p14:sldId id="309"/>
            <p14:sldId id="616"/>
            <p14:sldId id="617"/>
            <p14:sldId id="618"/>
            <p14:sldId id="599"/>
            <p14:sldId id="627"/>
            <p14:sldId id="601"/>
            <p14:sldId id="584"/>
            <p14:sldId id="600"/>
            <p14:sldId id="603"/>
            <p14:sldId id="587"/>
            <p14:sldId id="588"/>
            <p14:sldId id="605"/>
            <p14:sldId id="585"/>
            <p14:sldId id="607"/>
            <p14:sldId id="608"/>
            <p14:sldId id="621"/>
            <p14:sldId id="622"/>
            <p14:sldId id="611"/>
            <p14:sldId id="612"/>
            <p14:sldId id="613"/>
            <p14:sldId id="626"/>
            <p14:sldId id="596"/>
            <p14:sldId id="597"/>
            <p14:sldId id="615"/>
            <p14:sldId id="629"/>
            <p14:sldId id="630"/>
            <p14:sldId id="586"/>
            <p14:sldId id="620"/>
            <p14:sldId id="623"/>
            <p14:sldId id="624"/>
            <p14:sldId id="625"/>
            <p14:sldId id="628"/>
            <p14:sldId id="5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81E2"/>
    <a:srgbClr val="0505FF"/>
    <a:srgbClr val="00B0F0"/>
    <a:srgbClr val="CA5350"/>
    <a:srgbClr val="419DD6"/>
    <a:srgbClr val="F5F4F5"/>
    <a:srgbClr val="7E5939"/>
    <a:srgbClr val="C0936A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38" autoAdjust="0"/>
    <p:restoredTop sz="86338" autoAdjust="0"/>
  </p:normalViewPr>
  <p:slideViewPr>
    <p:cSldViewPr>
      <p:cViewPr varScale="1">
        <p:scale>
          <a:sx n="100" d="100"/>
          <a:sy n="100" d="100"/>
        </p:scale>
        <p:origin x="1194" y="72"/>
      </p:cViewPr>
      <p:guideLst>
        <p:guide orient="horz" pos="1298"/>
        <p:guide pos="31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174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42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42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82974-E528-4465-93E8-40AC17726D7E}" type="datetimeFigureOut">
              <a:rPr lang="ko-KR" altLang="en-US" smtClean="0"/>
              <a:t>2022-07-11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9986"/>
            <a:ext cx="2946400" cy="494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379986"/>
            <a:ext cx="2946400" cy="494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8C263-5C23-4BD4-AB68-455286446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53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37E96C91-3182-42CA-B86E-6CEC305362AB}" type="datetimeFigureOut">
              <a:rPr lang="ko-KR" altLang="en-US" smtClean="0"/>
              <a:pPr/>
              <a:t>2022-07-11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1236663"/>
            <a:ext cx="4810125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378826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378826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1B828C85-21D0-4BC5-869A-8A4B9BFBFF9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6375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74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086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5165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When we hear about</a:t>
            </a:r>
            <a:r>
              <a:rPr lang="en-US" altLang="ko-KR" baseline="0" dirty="0"/>
              <a:t> the word “typhoon” what really comes to our mind?</a:t>
            </a:r>
          </a:p>
          <a:p>
            <a:r>
              <a:rPr lang="en-US" altLang="ko-KR" baseline="0" dirty="0"/>
              <a:t>Is it a natural disaster? Or a gift from nature?</a:t>
            </a:r>
            <a:endParaRPr lang="en-US" altLang="ko-KR" dirty="0"/>
          </a:p>
          <a:p>
            <a:r>
              <a:rPr lang="en-US" altLang="ko-KR" baseline="0" dirty="0"/>
              <a:t>It can be a natural disaster if the excessive rain leads to flooding and inundation.</a:t>
            </a:r>
          </a:p>
          <a:p>
            <a:r>
              <a:rPr lang="en-US" altLang="ko-KR" baseline="0" dirty="0"/>
              <a:t>Or it can be a gift if reservoir catch the water as resource from the nature.</a:t>
            </a:r>
          </a:p>
          <a:p>
            <a:r>
              <a:rPr lang="en-US" altLang="ko-KR" baseline="0" dirty="0"/>
              <a:t>It all depends on how much we do to cope up with the typhoon.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9EA76-E79B-4DC2-86DE-8B39FA4DBBE7}" type="slidenum">
              <a:rPr lang="en-US" altLang="ko-KR" smtClean="0">
                <a:solidFill>
                  <a:srgbClr val="000000"/>
                </a:solidFill>
              </a:rPr>
              <a:pPr/>
              <a:t>4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346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Total water resources of</a:t>
            </a:r>
            <a:r>
              <a:rPr lang="en-US" altLang="ko-KR" baseline="0" dirty="0"/>
              <a:t> Korea is about 130 billion ton per year.</a:t>
            </a:r>
          </a:p>
          <a:p>
            <a:r>
              <a:rPr lang="en-US" altLang="ko-KR" baseline="0" dirty="0"/>
              <a:t>58% of the total waters are classified as river runoff, while 42% of the water are loss. Losses are due to natural events such as evapotranspiration.</a:t>
            </a:r>
          </a:p>
          <a:p>
            <a:r>
              <a:rPr lang="en-US" altLang="ko-KR" baseline="0" dirty="0"/>
              <a:t>The river runoff is further distributed to rivers, dams, groundwater and or as a flood discharge. </a:t>
            </a:r>
          </a:p>
          <a:p>
            <a:r>
              <a:rPr lang="en-US" altLang="ko-KR" baseline="0" dirty="0"/>
              <a:t>Flood discharge is also considered as loss.</a:t>
            </a:r>
          </a:p>
          <a:p>
            <a:r>
              <a:rPr lang="en-US" altLang="ko-KR" baseline="0" dirty="0"/>
              <a:t>Water from rivers, dams and groundwater are known as consumable water, which are provided for numerous purposes.</a:t>
            </a:r>
            <a:endParaRPr lang="en-US" altLang="ko-KR" dirty="0"/>
          </a:p>
          <a:p>
            <a:r>
              <a:rPr lang="en-US" altLang="ko-KR" dirty="0"/>
              <a:t>Therefore,</a:t>
            </a:r>
            <a:r>
              <a:rPr lang="en-US" altLang="ko-KR" baseline="0" dirty="0"/>
              <a:t> to be able to efficiently manage the water resources in Korea, the reduction of flood discharge should be addressed.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9EA76-E79B-4DC2-86DE-8B39FA4DBBE7}" type="slidenum">
              <a:rPr lang="en-US" altLang="ko-KR" smtClean="0">
                <a:solidFill>
                  <a:srgbClr val="000000"/>
                </a:solidFill>
              </a:rPr>
              <a:pPr/>
              <a:t>5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30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So, our main objective</a:t>
            </a:r>
            <a:r>
              <a:rPr lang="en-US" altLang="ko-KR" baseline="0" dirty="0"/>
              <a:t> is to maximize water usage efficiency.</a:t>
            </a:r>
          </a:p>
          <a:p>
            <a:r>
              <a:rPr lang="en-US" altLang="ko-KR" baseline="0" dirty="0"/>
              <a:t>To be able to minimize flood damages, and maximize water utilization.</a:t>
            </a:r>
            <a:endParaRPr lang="en-US" altLang="ko-KR" dirty="0"/>
          </a:p>
          <a:p>
            <a:r>
              <a:rPr lang="en-US" altLang="ko-KR" dirty="0"/>
              <a:t>But how can</a:t>
            </a:r>
            <a:r>
              <a:rPr lang="en-US" altLang="ko-KR" baseline="0" dirty="0"/>
              <a:t> we reduce the flooding and also provide sufficient waters for the country? </a:t>
            </a:r>
          </a:p>
          <a:p>
            <a:r>
              <a:rPr lang="en-US" altLang="ko-KR" baseline="0" dirty="0"/>
              <a:t>The answer lies with dams. Water from dams are widely used in our country.</a:t>
            </a:r>
          </a:p>
          <a:p>
            <a:r>
              <a:rPr lang="en-US" altLang="ko-KR" baseline="0" dirty="0"/>
              <a:t>And if we would like to maximize the water use efficiency, efficient reservoir management is very important.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9EA76-E79B-4DC2-86DE-8B39FA4DBBE7}" type="slidenum">
              <a:rPr lang="en-US" altLang="ko-KR" smtClean="0">
                <a:solidFill>
                  <a:srgbClr val="000000"/>
                </a:solidFill>
              </a:rPr>
              <a:pPr/>
              <a:t>6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16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1496BC-EE41-410F-9978-6947317CE7E1}" type="slidenum">
              <a:rPr lang="en-US" altLang="ko-KR" smtClean="0">
                <a:solidFill>
                  <a:prstClr val="black"/>
                </a:solidFill>
              </a:rPr>
              <a:pPr/>
              <a:t>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71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1496BC-EE41-410F-9978-6947317CE7E1}" type="slidenum">
              <a:rPr lang="en-US" altLang="ko-KR" smtClean="0">
                <a:solidFill>
                  <a:prstClr val="black"/>
                </a:solidFill>
              </a:rPr>
              <a:pPr/>
              <a:t>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90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CF173-64AA-4B13-9FF7-9712742F4BFC}" type="slidenum">
              <a:rPr lang="en-US" altLang="ko-KR">
                <a:solidFill>
                  <a:prstClr val="black"/>
                </a:solidFill>
              </a:rPr>
              <a:pPr/>
              <a:t>9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0" dirty="0" err="1"/>
              <a:t>분포형</a:t>
            </a:r>
            <a:r>
              <a:rPr lang="ko-KR" altLang="en-US" b="0" dirty="0"/>
              <a:t> 수문모형은 </a:t>
            </a:r>
            <a:r>
              <a:rPr lang="en-US" altLang="ko-KR" b="0" dirty="0"/>
              <a:t>....</a:t>
            </a:r>
            <a:r>
              <a:rPr lang="ko-KR" altLang="en-US" b="0" dirty="0"/>
              <a:t>이 있기 때문에 현재에도 많은 연구 개발이 진행되고 있습니다</a:t>
            </a:r>
            <a:r>
              <a:rPr lang="en-US" altLang="ko-KR" b="0" dirty="0"/>
              <a:t>.</a:t>
            </a:r>
            <a:endParaRPr lang="ko-KR" altLang="ko-KR" b="0" dirty="0"/>
          </a:p>
        </p:txBody>
      </p:sp>
    </p:spTree>
    <p:extLst>
      <p:ext uri="{BB962C8B-B14F-4D97-AF65-F5344CB8AC3E}">
        <p14:creationId xmlns:p14="http://schemas.microsoft.com/office/powerpoint/2010/main" val="1209692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9595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9653B8-1C1C-4E53-9400-5C385C52558F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114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39775"/>
            <a:ext cx="5335588" cy="3694113"/>
          </a:xfrm>
          <a:ln/>
        </p:spPr>
      </p:sp>
      <p:sp>
        <p:nvSpPr>
          <p:cNvPr id="114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509" y="4678830"/>
            <a:ext cx="4977148" cy="443723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ko-KR" sz="800"/>
          </a:p>
          <a:p>
            <a:pPr>
              <a:lnSpc>
                <a:spcPct val="80000"/>
              </a:lnSpc>
            </a:pPr>
            <a:endParaRPr lang="en-US" altLang="ko-KR" sz="800"/>
          </a:p>
        </p:txBody>
      </p:sp>
    </p:spTree>
    <p:extLst>
      <p:ext uri="{BB962C8B-B14F-4D97-AF65-F5344CB8AC3E}">
        <p14:creationId xmlns:p14="http://schemas.microsoft.com/office/powerpoint/2010/main" val="1155226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4A377-B5BA-489A-8719-957F3E06DAD7}" type="slidenum">
              <a:rPr lang="en-US" altLang="ko-KR">
                <a:solidFill>
                  <a:prstClr val="black"/>
                </a:solidFill>
              </a:rPr>
              <a:pPr/>
              <a:t>12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</p:spTree>
    <p:extLst>
      <p:ext uri="{BB962C8B-B14F-4D97-AF65-F5344CB8AC3E}">
        <p14:creationId xmlns:p14="http://schemas.microsoft.com/office/powerpoint/2010/main" val="1051714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4C8E7-5C4F-491D-95AD-1C2232323D2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051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35000" y="744538"/>
            <a:ext cx="5378450" cy="3722687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2788" y="4716464"/>
            <a:ext cx="5319699" cy="4467225"/>
          </a:xfrm>
          <a:noFill/>
          <a:ln/>
        </p:spPr>
        <p:txBody>
          <a:bodyPr/>
          <a:lstStyle/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70500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/>
          </a:p>
        </p:txBody>
      </p:sp>
      <p:sp>
        <p:nvSpPr>
          <p:cNvPr id="3379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9CF8B2-26E8-4120-8F8F-603A53F6BCCC}" type="slidenum">
              <a:rPr lang="en-US" altLang="ko-KR" smtClean="0">
                <a:solidFill>
                  <a:prstClr val="black"/>
                </a:solidFill>
              </a:rPr>
              <a:pPr/>
              <a:t>15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312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4652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52E696-DA58-4D87-A56B-60707F68984E}" type="slidenum">
              <a:rPr lang="en-US" altLang="ko-KR" smtClean="0"/>
              <a:pPr/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15320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0F257-1F70-47F2-ACA7-51280C8A507E}" type="slidenum">
              <a:rPr lang="en-US" altLang="ko-KR" smtClean="0"/>
              <a:pPr/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1028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0F257-1F70-47F2-ACA7-51280C8A507E}" type="slidenum">
              <a:rPr lang="en-US" altLang="ko-KR" smtClean="0"/>
              <a:pPr/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92806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0F257-1F70-47F2-ACA7-51280C8A507E}" type="slidenum">
              <a:rPr lang="en-US" altLang="ko-KR" smtClean="0"/>
              <a:pPr/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5028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98C08-06CB-46C6-8A00-C0CD41171B15}" type="slidenum">
              <a:rPr lang="en-US" altLang="ko-KR" smtClean="0"/>
              <a:pPr/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4603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09919">
              <a:defRPr/>
            </a:pPr>
            <a:endParaRPr lang="en-US" altLang="ko-KR" dirty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98C08-06CB-46C6-8A00-C0CD41171B15}" type="slidenum">
              <a:rPr lang="en-US" altLang="ko-KR" smtClean="0"/>
              <a:pPr/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68139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225E6-77D4-486B-8801-2816B7FD3E91}" type="slidenum">
              <a:rPr lang="en-US" altLang="ko-KR" smtClean="0"/>
              <a:pPr/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2149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98C08-06CB-46C6-8A00-C0CD41171B15}" type="slidenum">
              <a:rPr lang="en-US" altLang="ko-KR" smtClean="0"/>
              <a:pPr/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6825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9EA76-E79B-4DC2-86DE-8B39FA4DBBE7}" type="slidenum">
              <a:rPr lang="en-US" altLang="ko-KR" smtClean="0">
                <a:solidFill>
                  <a:srgbClr val="000000"/>
                </a:solidFill>
              </a:rPr>
              <a:pPr/>
              <a:t>25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062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9EA76-E79B-4DC2-86DE-8B39FA4DBBE7}" type="slidenum">
              <a:rPr lang="en-US" altLang="ko-KR" smtClean="0">
                <a:solidFill>
                  <a:srgbClr val="000000"/>
                </a:solidFill>
              </a:rPr>
              <a:pPr/>
              <a:t>26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8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52E696-DA58-4D87-A56B-60707F68984E}" type="slidenum">
              <a:rPr lang="en-US" altLang="ko-KR" smtClean="0"/>
              <a:pPr/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33976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B13D0-5300-4FA2-8F8C-9BC3E7DACDDB}" type="slidenum">
              <a:rPr lang="en-US" altLang="ko-KR" smtClean="0"/>
              <a:pPr/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73012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B13D0-5300-4FA2-8F8C-9BC3E7DACDDB}" type="slidenum">
              <a:rPr lang="en-US" altLang="ko-KR" smtClean="0"/>
              <a:pPr/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0268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0293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4C8E7-5C4F-491D-95AD-1C2232323D2A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16835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4C8E7-5C4F-491D-95AD-1C2232323D2A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1992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4C8E7-5C4F-491D-95AD-1C2232323D2A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6964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4C8E7-5C4F-491D-95AD-1C2232323D2A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684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98C08-06CB-46C6-8A00-C0CD41171B15}" type="slidenum">
              <a:rPr lang="en-US" altLang="ko-KR" smtClean="0"/>
              <a:pPr/>
              <a:t>35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06410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28C85-21D0-4BC5-869A-8A4B9BFBFF97}" type="slidenum">
              <a:rPr lang="ko-KR" altLang="en-US" smtClean="0"/>
              <a:pPr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849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53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906000" cy="90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6" name="그룹 5"/>
          <p:cNvGrpSpPr/>
          <p:nvPr userDrawn="1"/>
        </p:nvGrpSpPr>
        <p:grpSpPr>
          <a:xfrm>
            <a:off x="0" y="890835"/>
            <a:ext cx="9906000" cy="54000"/>
            <a:chOff x="0" y="932400"/>
            <a:chExt cx="9906000" cy="54000"/>
          </a:xfrm>
        </p:grpSpPr>
        <p:sp>
          <p:nvSpPr>
            <p:cNvPr id="11" name="직사각형 10"/>
            <p:cNvSpPr/>
            <p:nvPr userDrawn="1"/>
          </p:nvSpPr>
          <p:spPr>
            <a:xfrm>
              <a:off x="0" y="932400"/>
              <a:ext cx="9906000" cy="54000"/>
            </a:xfrm>
            <a:prstGeom prst="rect">
              <a:avLst/>
            </a:prstGeom>
            <a:gradFill>
              <a:gsLst>
                <a:gs pos="10000">
                  <a:srgbClr val="F26520"/>
                </a:gs>
                <a:gs pos="30000">
                  <a:srgbClr val="89C448"/>
                </a:gs>
                <a:gs pos="76000">
                  <a:srgbClr val="85D3F2"/>
                </a:gs>
                <a:gs pos="90000">
                  <a:srgbClr val="007EC3"/>
                </a:gs>
                <a:gs pos="55000">
                  <a:srgbClr val="1BAE77"/>
                </a:gs>
              </a:gsLst>
              <a:lin ang="0" scaled="1"/>
            </a:gra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0" y="986400"/>
              <a:ext cx="9906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제목 1"/>
          <p:cNvSpPr>
            <a:spLocks noGrp="1"/>
          </p:cNvSpPr>
          <p:nvPr userDrawn="1">
            <p:ph type="title" hasCustomPrompt="1"/>
          </p:nvPr>
        </p:nvSpPr>
        <p:spPr>
          <a:xfrm>
            <a:off x="200472" y="273255"/>
            <a:ext cx="8294779" cy="46166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>
              <a:lnSpc>
                <a:spcPct val="100000"/>
              </a:lnSpc>
              <a:defRPr sz="3000" b="0" spc="-151" baseline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ko-KR" altLang="en-US" dirty="0"/>
              <a:t>내용을 입력하세요</a:t>
            </a:r>
            <a:endParaRPr lang="en-US" altLang="ko-KR" dirty="0"/>
          </a:p>
        </p:txBody>
      </p:sp>
      <p:sp>
        <p:nvSpPr>
          <p:cNvPr id="22" name="제목 1"/>
          <p:cNvSpPr txBox="1">
            <a:spLocks/>
          </p:cNvSpPr>
          <p:nvPr userDrawn="1"/>
        </p:nvSpPr>
        <p:spPr>
          <a:xfrm>
            <a:off x="9065275" y="6648773"/>
            <a:ext cx="562395" cy="124650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103674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200" kern="1200" spc="-100" baseline="0">
                <a:solidFill>
                  <a:schemeClr val="tx2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+mj-cs"/>
              </a:defRPr>
            </a:lvl1pPr>
          </a:lstStyle>
          <a:p>
            <a:pPr algn="r"/>
            <a:fld id="{D232E96C-2B65-4642-9C0D-AABF098EB76F}" type="slidenum">
              <a:rPr lang="ko-KR" altLang="en-US" sz="900" b="0" spc="0" smtClean="0">
                <a:ln>
                  <a:solidFill>
                    <a:srgbClr val="ED1B2E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pPr algn="r"/>
              <a:t>‹#›</a:t>
            </a:fld>
            <a:endParaRPr lang="ko-KR" altLang="en-US" sz="900" b="0" spc="0" dirty="0">
              <a:ln>
                <a:solidFill>
                  <a:srgbClr val="ED1B2E">
                    <a:alpha val="0"/>
                  </a:srgbClr>
                </a:solidFill>
              </a:ln>
              <a:solidFill>
                <a:prstClr val="white">
                  <a:lumMod val="50000"/>
                </a:prst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7835043" y="0"/>
            <a:ext cx="2070958" cy="903000"/>
            <a:chOff x="7835042" y="0"/>
            <a:chExt cx="2070957" cy="903000"/>
          </a:xfrm>
        </p:grpSpPr>
        <p:pic>
          <p:nvPicPr>
            <p:cNvPr id="17" name="그림 16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650"/>
            <a:stretch/>
          </p:blipFill>
          <p:spPr>
            <a:xfrm flipH="1">
              <a:off x="7835042" y="0"/>
              <a:ext cx="2070957" cy="903000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650"/>
            <a:stretch/>
          </p:blipFill>
          <p:spPr>
            <a:xfrm flipH="1">
              <a:off x="7835042" y="0"/>
              <a:ext cx="2070957" cy="903000"/>
            </a:xfrm>
            <a:prstGeom prst="rect">
              <a:avLst/>
            </a:prstGeom>
          </p:spPr>
        </p:pic>
      </p:grpSp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5815" b="70722"/>
          <a:stretch/>
        </p:blipFill>
        <p:spPr>
          <a:xfrm>
            <a:off x="8697416" y="407146"/>
            <a:ext cx="953056" cy="42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365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18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6" r:id="rId2"/>
  </p:sldLayoutIdLst>
  <p:txStyles>
    <p:titleStyle>
      <a:lvl1pPr algn="ctr" defTabSz="990571" rtl="0" eaLnBrk="1" latinLnBrk="1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1" rtl="0" eaLnBrk="1" latinLnBrk="1" hangingPunct="1">
        <a:spcBef>
          <a:spcPct val="20000"/>
        </a:spcBef>
        <a:buFont typeface="Arial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9" indent="-309554" algn="l" defTabSz="990571" rtl="0" eaLnBrk="1" latinLnBrk="1" hangingPunct="1">
        <a:spcBef>
          <a:spcPct val="20000"/>
        </a:spcBef>
        <a:buFont typeface="Arial" pitchFamily="34" charset="0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1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1" rtl="0" eaLnBrk="1" latinLnBrk="1" hangingPunct="1">
        <a:spcBef>
          <a:spcPct val="20000"/>
        </a:spcBef>
        <a:buFont typeface="Arial" pitchFamily="34" charset="0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2" indent="-247642" algn="l" defTabSz="990571" rtl="0" eaLnBrk="1" latinLnBrk="1" hangingPunct="1">
        <a:spcBef>
          <a:spcPct val="20000"/>
        </a:spcBef>
        <a:buFont typeface="Arial" pitchFamily="34" charset="0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7" indent="-247642" algn="l" defTabSz="990571" rtl="0" eaLnBrk="1" latinLnBrk="1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1" rtl="0" eaLnBrk="1" latinLnBrk="1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1" rtl="0" eaLnBrk="1" latinLnBrk="1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1" rtl="0" eaLnBrk="1" latinLnBrk="1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2pPr>
      <a:lvl3pPr marL="990571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5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8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4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9" algn="l" defTabSz="990571" rtl="0" eaLnBrk="1" latinLnBrk="1" hangingPunct="1">
        <a:defRPr sz="19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72" userDrawn="1">
          <p15:clr>
            <a:srgbClr val="F26B43"/>
          </p15:clr>
        </p15:guide>
        <p15:guide id="2" pos="6068" userDrawn="1">
          <p15:clr>
            <a:srgbClr val="F26B43"/>
          </p15:clr>
        </p15:guide>
        <p15:guide id="3" orient="horz" pos="4156" userDrawn="1">
          <p15:clr>
            <a:srgbClr val="F26B43"/>
          </p15:clr>
        </p15:guide>
        <p15:guide id="4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8.jpe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png"/><Relationship Id="rId11" Type="http://schemas.openxmlformats.org/officeDocument/2006/relationships/image" Target="../media/image36.gif"/><Relationship Id="rId5" Type="http://schemas.openxmlformats.org/officeDocument/2006/relationships/image" Target="../media/image33.gif"/><Relationship Id="rId10" Type="http://schemas.openxmlformats.org/officeDocument/2006/relationships/image" Target="../media/image31.wmf"/><Relationship Id="rId4" Type="http://schemas.openxmlformats.org/officeDocument/2006/relationships/image" Target="../media/image32.png"/><Relationship Id="rId9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0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4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49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gif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47.png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14.png"/><Relationship Id="rId7" Type="http://schemas.openxmlformats.org/officeDocument/2006/relationships/image" Target="../media/image36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16.emf"/><Relationship Id="rId4" Type="http://schemas.openxmlformats.org/officeDocument/2006/relationships/image" Target="../media/image115.emf"/><Relationship Id="rId9" Type="http://schemas.openxmlformats.org/officeDocument/2006/relationships/image" Target="../media/image1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3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4" y="2734469"/>
            <a:ext cx="9905999" cy="184665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algn="ctr">
              <a:defRPr sz="3000" b="1" spc="-15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1000">
                      <a:srgbClr val="B4B8C1"/>
                    </a:gs>
                  </a:gsLst>
                  <a:lin ang="5400000" scaled="1"/>
                </a:gra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4000" spc="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35071">
                      <a:srgbClr val="0070C0"/>
                    </a:gs>
                    <a:gs pos="49000">
                      <a:srgbClr val="0070C0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Distributed Rainfall Runoff Model</a:t>
            </a:r>
          </a:p>
          <a:p>
            <a:pPr>
              <a:lnSpc>
                <a:spcPct val="150000"/>
              </a:lnSpc>
            </a:pPr>
            <a:r>
              <a:rPr lang="en-US" altLang="ko-KR" sz="4000" spc="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35071">
                      <a:srgbClr val="0070C0"/>
                    </a:gs>
                    <a:gs pos="49000">
                      <a:srgbClr val="0070C0"/>
                    </a:gs>
                  </a:gsLst>
                  <a:lin ang="5400000" scaled="1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(K-DRUM)</a:t>
            </a:r>
            <a:endParaRPr lang="ko-KR" altLang="en-US" sz="4000" spc="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35071">
                    <a:srgbClr val="0070C0"/>
                  </a:gs>
                  <a:gs pos="49000">
                    <a:srgbClr val="0070C0"/>
                  </a:gs>
                </a:gsLst>
                <a:lin ang="5400000" scaled="1"/>
              </a:gra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84" y="6021288"/>
            <a:ext cx="1413051" cy="723688"/>
          </a:xfrm>
          <a:prstGeom prst="rect">
            <a:avLst/>
          </a:prstGeom>
        </p:spPr>
      </p:pic>
      <p:sp>
        <p:nvSpPr>
          <p:cNvPr id="268" name="AutoShape 2"/>
          <p:cNvSpPr>
            <a:spLocks noChangeAspect="1" noChangeArrowheads="1" noTextEdit="1"/>
          </p:cNvSpPr>
          <p:nvPr/>
        </p:nvSpPr>
        <p:spPr bwMode="auto">
          <a:xfrm>
            <a:off x="3046375" y="3061370"/>
            <a:ext cx="3812817" cy="261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61517" y="2339926"/>
            <a:ext cx="9144000" cy="80962"/>
            <a:chOff x="0" y="1791"/>
            <a:chExt cx="7025" cy="47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0" y="1791"/>
              <a:ext cx="7025" cy="0"/>
            </a:xfrm>
            <a:prstGeom prst="line">
              <a:avLst/>
            </a:prstGeom>
            <a:noFill/>
            <a:ln w="12700">
              <a:solidFill>
                <a:srgbClr val="FFCC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0" y="1838"/>
              <a:ext cx="7025" cy="0"/>
            </a:xfrm>
            <a:prstGeom prst="line">
              <a:avLst/>
            </a:prstGeom>
            <a:noFill/>
            <a:ln w="12700">
              <a:solidFill>
                <a:srgbClr val="4FF1EB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1804505" y="620688"/>
            <a:ext cx="8101495" cy="670"/>
            <a:chOff x="0" y="763"/>
            <a:chExt cx="7355" cy="670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2289" y="1433"/>
              <a:ext cx="5066" cy="0"/>
            </a:xfrm>
            <a:prstGeom prst="line">
              <a:avLst/>
            </a:prstGeom>
            <a:noFill/>
            <a:ln w="12700">
              <a:solidFill>
                <a:srgbClr val="4EBBF2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0" y="763"/>
              <a:ext cx="195" cy="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" name="AutoShape 27" descr="그림1"/>
          <p:cNvSpPr>
            <a:spLocks noChangeArrowheads="1"/>
          </p:cNvSpPr>
          <p:nvPr/>
        </p:nvSpPr>
        <p:spPr bwMode="auto">
          <a:xfrm>
            <a:off x="4396892" y="782524"/>
            <a:ext cx="1655763" cy="1395412"/>
          </a:xfrm>
          <a:prstGeom prst="roundRect">
            <a:avLst>
              <a:gd name="adj" fmla="val 4208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2000">
              <a:solidFill>
                <a:srgbClr val="000000"/>
              </a:solidFill>
            </a:endParaRPr>
          </a:p>
        </p:txBody>
      </p:sp>
      <p:sp>
        <p:nvSpPr>
          <p:cNvPr id="16" name="AutoShape 28" descr="ba_003"/>
          <p:cNvSpPr>
            <a:spLocks noChangeArrowheads="1"/>
          </p:cNvSpPr>
          <p:nvPr/>
        </p:nvSpPr>
        <p:spPr bwMode="auto">
          <a:xfrm>
            <a:off x="6165367" y="782524"/>
            <a:ext cx="1655763" cy="1395412"/>
          </a:xfrm>
          <a:prstGeom prst="roundRect">
            <a:avLst>
              <a:gd name="adj" fmla="val 4208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2000">
              <a:solidFill>
                <a:srgbClr val="000000"/>
              </a:solidFill>
            </a:endParaRPr>
          </a:p>
        </p:txBody>
      </p:sp>
      <p:sp>
        <p:nvSpPr>
          <p:cNvPr id="17" name="AutoShape 29" descr="그림2"/>
          <p:cNvSpPr>
            <a:spLocks noChangeArrowheads="1"/>
          </p:cNvSpPr>
          <p:nvPr/>
        </p:nvSpPr>
        <p:spPr bwMode="auto">
          <a:xfrm>
            <a:off x="7932255" y="782524"/>
            <a:ext cx="1655762" cy="1395412"/>
          </a:xfrm>
          <a:prstGeom prst="roundRect">
            <a:avLst>
              <a:gd name="adj" fmla="val 4208"/>
            </a:avLst>
          </a:prstGeom>
          <a:blipFill dpi="0" rotWithShape="1">
            <a:blip r:embed="rId6" cstate="print"/>
            <a:srcRect/>
            <a:stretch>
              <a:fillRect/>
            </a:stretch>
          </a:blip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29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4705351" y="-1872"/>
            <a:ext cx="5200651" cy="6859871"/>
            <a:chOff x="4705351" y="-1871"/>
            <a:chExt cx="5200651" cy="4586604"/>
          </a:xfrm>
        </p:grpSpPr>
        <p:sp>
          <p:nvSpPr>
            <p:cNvPr id="3" name="직사각형 2"/>
            <p:cNvSpPr/>
            <p:nvPr/>
          </p:nvSpPr>
          <p:spPr>
            <a:xfrm>
              <a:off x="4705351" y="-1871"/>
              <a:ext cx="5200651" cy="1146650"/>
            </a:xfrm>
            <a:prstGeom prst="rect">
              <a:avLst/>
            </a:prstGeom>
            <a:solidFill>
              <a:srgbClr val="3A95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705351" y="1144779"/>
              <a:ext cx="5200651" cy="11466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705351" y="2289771"/>
              <a:ext cx="5200651" cy="1146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705351" y="3438083"/>
              <a:ext cx="5200651" cy="1146650"/>
            </a:xfrm>
            <a:prstGeom prst="rect">
              <a:avLst/>
            </a:prstGeom>
            <a:solidFill>
              <a:srgbClr val="53A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2" name="TextBox 51"/>
          <p:cNvSpPr txBox="1">
            <a:spLocks/>
          </p:cNvSpPr>
          <p:nvPr/>
        </p:nvSpPr>
        <p:spPr>
          <a:xfrm>
            <a:off x="822939" y="1937679"/>
            <a:ext cx="3059479" cy="489870"/>
          </a:xfrm>
          <a:custGeom>
            <a:avLst/>
            <a:gdLst/>
            <a:ahLst/>
            <a:cxnLst/>
            <a:rect l="l" t="t" r="r" b="b"/>
            <a:pathLst>
              <a:path w="2282685" h="365493">
                <a:moveTo>
                  <a:pt x="418519" y="62598"/>
                </a:moveTo>
                <a:cubicBezTo>
                  <a:pt x="408759" y="62598"/>
                  <a:pt x="400093" y="64281"/>
                  <a:pt x="392520" y="67646"/>
                </a:cubicBezTo>
                <a:cubicBezTo>
                  <a:pt x="384948" y="71012"/>
                  <a:pt x="378469" y="75723"/>
                  <a:pt x="373084" y="81781"/>
                </a:cubicBezTo>
                <a:cubicBezTo>
                  <a:pt x="366017" y="89522"/>
                  <a:pt x="361389" y="99703"/>
                  <a:pt x="359202" y="112323"/>
                </a:cubicBezTo>
                <a:cubicBezTo>
                  <a:pt x="357014" y="124944"/>
                  <a:pt x="355921" y="148418"/>
                  <a:pt x="355921" y="182746"/>
                </a:cubicBezTo>
                <a:cubicBezTo>
                  <a:pt x="355921" y="218084"/>
                  <a:pt x="356930" y="241727"/>
                  <a:pt x="358949" y="253674"/>
                </a:cubicBezTo>
                <a:cubicBezTo>
                  <a:pt x="360969" y="265622"/>
                  <a:pt x="365680" y="275634"/>
                  <a:pt x="373084" y="283711"/>
                </a:cubicBezTo>
                <a:cubicBezTo>
                  <a:pt x="384191" y="296500"/>
                  <a:pt x="399335" y="302895"/>
                  <a:pt x="418519" y="302895"/>
                </a:cubicBezTo>
                <a:cubicBezTo>
                  <a:pt x="437366" y="302895"/>
                  <a:pt x="452342" y="296500"/>
                  <a:pt x="463448" y="283711"/>
                </a:cubicBezTo>
                <a:cubicBezTo>
                  <a:pt x="470179" y="275971"/>
                  <a:pt x="474807" y="265369"/>
                  <a:pt x="477331" y="251907"/>
                </a:cubicBezTo>
                <a:cubicBezTo>
                  <a:pt x="479855" y="238445"/>
                  <a:pt x="481117" y="215392"/>
                  <a:pt x="481117" y="182746"/>
                </a:cubicBezTo>
                <a:cubicBezTo>
                  <a:pt x="481117" y="148418"/>
                  <a:pt x="479939" y="125028"/>
                  <a:pt x="477583" y="112576"/>
                </a:cubicBezTo>
                <a:cubicBezTo>
                  <a:pt x="475228" y="100123"/>
                  <a:pt x="470516" y="89859"/>
                  <a:pt x="463448" y="81781"/>
                </a:cubicBezTo>
                <a:cubicBezTo>
                  <a:pt x="452342" y="68992"/>
                  <a:pt x="437366" y="62598"/>
                  <a:pt x="418519" y="62598"/>
                </a:cubicBezTo>
                <a:close/>
                <a:moveTo>
                  <a:pt x="1766535" y="3029"/>
                </a:moveTo>
                <a:lnTo>
                  <a:pt x="2024501" y="3029"/>
                </a:lnTo>
                <a:lnTo>
                  <a:pt x="2024501" y="65627"/>
                </a:lnTo>
                <a:lnTo>
                  <a:pt x="1930603" y="65627"/>
                </a:lnTo>
                <a:lnTo>
                  <a:pt x="1930603" y="362464"/>
                </a:lnTo>
                <a:lnTo>
                  <a:pt x="1860433" y="362464"/>
                </a:lnTo>
                <a:lnTo>
                  <a:pt x="1860433" y="65627"/>
                </a:lnTo>
                <a:lnTo>
                  <a:pt x="1766535" y="65627"/>
                </a:lnTo>
                <a:close/>
                <a:moveTo>
                  <a:pt x="1459916" y="3029"/>
                </a:moveTo>
                <a:lnTo>
                  <a:pt x="1522514" y="3029"/>
                </a:lnTo>
                <a:lnTo>
                  <a:pt x="1664875" y="223132"/>
                </a:lnTo>
                <a:lnTo>
                  <a:pt x="1664875" y="3029"/>
                </a:lnTo>
                <a:lnTo>
                  <a:pt x="1735045" y="3029"/>
                </a:lnTo>
                <a:lnTo>
                  <a:pt x="1735045" y="362464"/>
                </a:lnTo>
                <a:lnTo>
                  <a:pt x="1672447" y="362464"/>
                </a:lnTo>
                <a:lnTo>
                  <a:pt x="1530086" y="141856"/>
                </a:lnTo>
                <a:lnTo>
                  <a:pt x="1530086" y="362464"/>
                </a:lnTo>
                <a:lnTo>
                  <a:pt x="1459916" y="362464"/>
                </a:lnTo>
                <a:close/>
                <a:moveTo>
                  <a:pt x="1183691" y="3029"/>
                </a:moveTo>
                <a:lnTo>
                  <a:pt x="1420454" y="3029"/>
                </a:lnTo>
                <a:lnTo>
                  <a:pt x="1420454" y="65627"/>
                </a:lnTo>
                <a:lnTo>
                  <a:pt x="1253861" y="65627"/>
                </a:lnTo>
                <a:lnTo>
                  <a:pt x="1253861" y="149933"/>
                </a:lnTo>
                <a:lnTo>
                  <a:pt x="1395717" y="149933"/>
                </a:lnTo>
                <a:lnTo>
                  <a:pt x="1395717" y="212531"/>
                </a:lnTo>
                <a:lnTo>
                  <a:pt x="1253861" y="212531"/>
                </a:lnTo>
                <a:lnTo>
                  <a:pt x="1253861" y="299866"/>
                </a:lnTo>
                <a:lnTo>
                  <a:pt x="1420454" y="299866"/>
                </a:lnTo>
                <a:lnTo>
                  <a:pt x="1420454" y="362464"/>
                </a:lnTo>
                <a:lnTo>
                  <a:pt x="1183691" y="362464"/>
                </a:lnTo>
                <a:close/>
                <a:moveTo>
                  <a:pt x="899760" y="3029"/>
                </a:moveTo>
                <a:lnTo>
                  <a:pt x="1157726" y="3029"/>
                </a:lnTo>
                <a:lnTo>
                  <a:pt x="1157726" y="65627"/>
                </a:lnTo>
                <a:lnTo>
                  <a:pt x="1063828" y="65627"/>
                </a:lnTo>
                <a:lnTo>
                  <a:pt x="1063828" y="362464"/>
                </a:lnTo>
                <a:lnTo>
                  <a:pt x="993657" y="362464"/>
                </a:lnTo>
                <a:lnTo>
                  <a:pt x="993657" y="65627"/>
                </a:lnTo>
                <a:lnTo>
                  <a:pt x="899760" y="65627"/>
                </a:lnTo>
                <a:close/>
                <a:moveTo>
                  <a:pt x="593141" y="3029"/>
                </a:moveTo>
                <a:lnTo>
                  <a:pt x="655739" y="3029"/>
                </a:lnTo>
                <a:lnTo>
                  <a:pt x="798100" y="223132"/>
                </a:lnTo>
                <a:lnTo>
                  <a:pt x="798100" y="3029"/>
                </a:lnTo>
                <a:lnTo>
                  <a:pt x="868270" y="3029"/>
                </a:lnTo>
                <a:lnTo>
                  <a:pt x="868270" y="362464"/>
                </a:lnTo>
                <a:lnTo>
                  <a:pt x="805672" y="362464"/>
                </a:lnTo>
                <a:lnTo>
                  <a:pt x="663311" y="141856"/>
                </a:lnTo>
                <a:lnTo>
                  <a:pt x="663311" y="362464"/>
                </a:lnTo>
                <a:lnTo>
                  <a:pt x="593141" y="362464"/>
                </a:lnTo>
                <a:close/>
                <a:moveTo>
                  <a:pt x="2157489" y="0"/>
                </a:moveTo>
                <a:cubicBezTo>
                  <a:pt x="2182730" y="0"/>
                  <a:pt x="2204521" y="3197"/>
                  <a:pt x="2222863" y="9591"/>
                </a:cubicBezTo>
                <a:cubicBezTo>
                  <a:pt x="2241205" y="15986"/>
                  <a:pt x="2258117" y="26755"/>
                  <a:pt x="2273598" y="41900"/>
                </a:cubicBezTo>
                <a:lnTo>
                  <a:pt x="2229174" y="85820"/>
                </a:lnTo>
                <a:cubicBezTo>
                  <a:pt x="2219077" y="76397"/>
                  <a:pt x="2207719" y="69918"/>
                  <a:pt x="2195098" y="66384"/>
                </a:cubicBezTo>
                <a:cubicBezTo>
                  <a:pt x="2182477" y="62850"/>
                  <a:pt x="2169268" y="61084"/>
                  <a:pt x="2155469" y="61084"/>
                </a:cubicBezTo>
                <a:cubicBezTo>
                  <a:pt x="2137296" y="61084"/>
                  <a:pt x="2123497" y="65290"/>
                  <a:pt x="2114074" y="73704"/>
                </a:cubicBezTo>
                <a:cubicBezTo>
                  <a:pt x="2104650" y="82118"/>
                  <a:pt x="2099939" y="93056"/>
                  <a:pt x="2099939" y="106518"/>
                </a:cubicBezTo>
                <a:cubicBezTo>
                  <a:pt x="2099939" y="111903"/>
                  <a:pt x="2100696" y="116614"/>
                  <a:pt x="2102210" y="120653"/>
                </a:cubicBezTo>
                <a:cubicBezTo>
                  <a:pt x="2103725" y="124692"/>
                  <a:pt x="2106501" y="128562"/>
                  <a:pt x="2110540" y="132264"/>
                </a:cubicBezTo>
                <a:cubicBezTo>
                  <a:pt x="2118617" y="139668"/>
                  <a:pt x="2129723" y="144380"/>
                  <a:pt x="2143858" y="146399"/>
                </a:cubicBezTo>
                <a:lnTo>
                  <a:pt x="2186264" y="152457"/>
                </a:lnTo>
                <a:cubicBezTo>
                  <a:pt x="2216553" y="156832"/>
                  <a:pt x="2239439" y="166087"/>
                  <a:pt x="2254920" y="180222"/>
                </a:cubicBezTo>
                <a:cubicBezTo>
                  <a:pt x="2264680" y="189309"/>
                  <a:pt x="2271747" y="200163"/>
                  <a:pt x="2276122" y="212784"/>
                </a:cubicBezTo>
                <a:cubicBezTo>
                  <a:pt x="2280498" y="225404"/>
                  <a:pt x="2282685" y="239960"/>
                  <a:pt x="2282685" y="256451"/>
                </a:cubicBezTo>
                <a:cubicBezTo>
                  <a:pt x="2282685" y="290442"/>
                  <a:pt x="2269896" y="317366"/>
                  <a:pt x="2244319" y="337223"/>
                </a:cubicBezTo>
                <a:cubicBezTo>
                  <a:pt x="2220087" y="356070"/>
                  <a:pt x="2188451" y="365493"/>
                  <a:pt x="2149411" y="365493"/>
                </a:cubicBezTo>
                <a:cubicBezTo>
                  <a:pt x="2120805" y="365493"/>
                  <a:pt x="2096068" y="361959"/>
                  <a:pt x="2075202" y="354892"/>
                </a:cubicBezTo>
                <a:cubicBezTo>
                  <a:pt x="2054336" y="347824"/>
                  <a:pt x="2035321" y="335540"/>
                  <a:pt x="2018157" y="318040"/>
                </a:cubicBezTo>
                <a:lnTo>
                  <a:pt x="2063591" y="272605"/>
                </a:lnTo>
                <a:cubicBezTo>
                  <a:pt x="2074361" y="283375"/>
                  <a:pt x="2087065" y="291116"/>
                  <a:pt x="2101705" y="295827"/>
                </a:cubicBezTo>
                <a:cubicBezTo>
                  <a:pt x="2116345" y="300539"/>
                  <a:pt x="2132584" y="302895"/>
                  <a:pt x="2150421" y="302895"/>
                </a:cubicBezTo>
                <a:cubicBezTo>
                  <a:pt x="2192826" y="302895"/>
                  <a:pt x="2214029" y="288087"/>
                  <a:pt x="2214029" y="258470"/>
                </a:cubicBezTo>
                <a:cubicBezTo>
                  <a:pt x="2214029" y="245345"/>
                  <a:pt x="2210327" y="235248"/>
                  <a:pt x="2202923" y="228181"/>
                </a:cubicBezTo>
                <a:cubicBezTo>
                  <a:pt x="2199557" y="225152"/>
                  <a:pt x="2195350" y="222543"/>
                  <a:pt x="2190302" y="220356"/>
                </a:cubicBezTo>
                <a:cubicBezTo>
                  <a:pt x="2185254" y="218168"/>
                  <a:pt x="2178860" y="216570"/>
                  <a:pt x="2171119" y="215560"/>
                </a:cubicBezTo>
                <a:lnTo>
                  <a:pt x="2127704" y="209502"/>
                </a:lnTo>
                <a:cubicBezTo>
                  <a:pt x="2097078" y="205127"/>
                  <a:pt x="2073856" y="195199"/>
                  <a:pt x="2058038" y="179717"/>
                </a:cubicBezTo>
                <a:cubicBezTo>
                  <a:pt x="2040874" y="162553"/>
                  <a:pt x="2032292" y="138995"/>
                  <a:pt x="2032292" y="109042"/>
                </a:cubicBezTo>
                <a:cubicBezTo>
                  <a:pt x="2032292" y="76397"/>
                  <a:pt x="2043482" y="50062"/>
                  <a:pt x="2065863" y="30037"/>
                </a:cubicBezTo>
                <a:cubicBezTo>
                  <a:pt x="2088243" y="10012"/>
                  <a:pt x="2118785" y="0"/>
                  <a:pt x="2157489" y="0"/>
                </a:cubicBezTo>
                <a:close/>
                <a:moveTo>
                  <a:pt x="418519" y="0"/>
                </a:moveTo>
                <a:cubicBezTo>
                  <a:pt x="438375" y="0"/>
                  <a:pt x="456212" y="3281"/>
                  <a:pt x="472030" y="9844"/>
                </a:cubicBezTo>
                <a:cubicBezTo>
                  <a:pt x="487848" y="16407"/>
                  <a:pt x="502320" y="26251"/>
                  <a:pt x="515445" y="39376"/>
                </a:cubicBezTo>
                <a:cubicBezTo>
                  <a:pt x="531600" y="55530"/>
                  <a:pt x="542033" y="76060"/>
                  <a:pt x="546744" y="100965"/>
                </a:cubicBezTo>
                <a:cubicBezTo>
                  <a:pt x="549773" y="116783"/>
                  <a:pt x="551288" y="144043"/>
                  <a:pt x="551288" y="182746"/>
                </a:cubicBezTo>
                <a:cubicBezTo>
                  <a:pt x="551288" y="222459"/>
                  <a:pt x="549942" y="249552"/>
                  <a:pt x="547249" y="264023"/>
                </a:cubicBezTo>
                <a:cubicBezTo>
                  <a:pt x="542537" y="288928"/>
                  <a:pt x="531936" y="309626"/>
                  <a:pt x="515445" y="326117"/>
                </a:cubicBezTo>
                <a:cubicBezTo>
                  <a:pt x="502320" y="339242"/>
                  <a:pt x="488016" y="349086"/>
                  <a:pt x="472535" y="355649"/>
                </a:cubicBezTo>
                <a:cubicBezTo>
                  <a:pt x="457054" y="362212"/>
                  <a:pt x="439048" y="365493"/>
                  <a:pt x="418519" y="365493"/>
                </a:cubicBezTo>
                <a:cubicBezTo>
                  <a:pt x="398326" y="365493"/>
                  <a:pt x="380320" y="362212"/>
                  <a:pt x="364502" y="355649"/>
                </a:cubicBezTo>
                <a:cubicBezTo>
                  <a:pt x="348685" y="349086"/>
                  <a:pt x="334213" y="339242"/>
                  <a:pt x="321088" y="326117"/>
                </a:cubicBezTo>
                <a:cubicBezTo>
                  <a:pt x="304597" y="309626"/>
                  <a:pt x="294164" y="289096"/>
                  <a:pt x="289788" y="264528"/>
                </a:cubicBezTo>
                <a:cubicBezTo>
                  <a:pt x="287096" y="249720"/>
                  <a:pt x="285750" y="222459"/>
                  <a:pt x="285750" y="182746"/>
                </a:cubicBezTo>
                <a:cubicBezTo>
                  <a:pt x="285750" y="143370"/>
                  <a:pt x="287096" y="116278"/>
                  <a:pt x="289788" y="101470"/>
                </a:cubicBezTo>
                <a:cubicBezTo>
                  <a:pt x="294500" y="76228"/>
                  <a:pt x="304933" y="55530"/>
                  <a:pt x="321088" y="39376"/>
                </a:cubicBezTo>
                <a:cubicBezTo>
                  <a:pt x="334213" y="26251"/>
                  <a:pt x="348600" y="16407"/>
                  <a:pt x="364250" y="9844"/>
                </a:cubicBezTo>
                <a:cubicBezTo>
                  <a:pt x="379900" y="3281"/>
                  <a:pt x="397989" y="0"/>
                  <a:pt x="418519" y="0"/>
                </a:cubicBezTo>
                <a:close/>
                <a:moveTo>
                  <a:pt x="132264" y="0"/>
                </a:moveTo>
                <a:cubicBezTo>
                  <a:pt x="166929" y="0"/>
                  <a:pt x="195704" y="9423"/>
                  <a:pt x="218589" y="28270"/>
                </a:cubicBezTo>
                <a:cubicBezTo>
                  <a:pt x="243157" y="48463"/>
                  <a:pt x="258470" y="76901"/>
                  <a:pt x="264528" y="113585"/>
                </a:cubicBezTo>
                <a:lnTo>
                  <a:pt x="193348" y="113585"/>
                </a:lnTo>
                <a:cubicBezTo>
                  <a:pt x="189646" y="98104"/>
                  <a:pt x="183083" y="85988"/>
                  <a:pt x="173660" y="77238"/>
                </a:cubicBezTo>
                <a:cubicBezTo>
                  <a:pt x="163227" y="67478"/>
                  <a:pt x="149596" y="62598"/>
                  <a:pt x="132769" y="62598"/>
                </a:cubicBezTo>
                <a:cubicBezTo>
                  <a:pt x="113585" y="62598"/>
                  <a:pt x="98609" y="68824"/>
                  <a:pt x="87839" y="81277"/>
                </a:cubicBezTo>
                <a:cubicBezTo>
                  <a:pt x="81108" y="88681"/>
                  <a:pt x="76481" y="99282"/>
                  <a:pt x="73957" y="113081"/>
                </a:cubicBezTo>
                <a:cubicBezTo>
                  <a:pt x="71432" y="126879"/>
                  <a:pt x="70170" y="150101"/>
                  <a:pt x="70170" y="182746"/>
                </a:cubicBezTo>
                <a:cubicBezTo>
                  <a:pt x="70170" y="216738"/>
                  <a:pt x="71348" y="240128"/>
                  <a:pt x="73704" y="252917"/>
                </a:cubicBezTo>
                <a:cubicBezTo>
                  <a:pt x="76060" y="265706"/>
                  <a:pt x="80772" y="276139"/>
                  <a:pt x="87839" y="284216"/>
                </a:cubicBezTo>
                <a:cubicBezTo>
                  <a:pt x="98609" y="296669"/>
                  <a:pt x="113585" y="302895"/>
                  <a:pt x="132769" y="302895"/>
                </a:cubicBezTo>
                <a:cubicBezTo>
                  <a:pt x="149596" y="302895"/>
                  <a:pt x="162974" y="298267"/>
                  <a:pt x="172902" y="289012"/>
                </a:cubicBezTo>
                <a:cubicBezTo>
                  <a:pt x="182831" y="279757"/>
                  <a:pt x="189646" y="267389"/>
                  <a:pt x="193348" y="251907"/>
                </a:cubicBezTo>
                <a:lnTo>
                  <a:pt x="264528" y="251907"/>
                </a:lnTo>
                <a:cubicBezTo>
                  <a:pt x="258470" y="288255"/>
                  <a:pt x="243157" y="316525"/>
                  <a:pt x="218589" y="336718"/>
                </a:cubicBezTo>
                <a:cubicBezTo>
                  <a:pt x="195367" y="355901"/>
                  <a:pt x="166592" y="365493"/>
                  <a:pt x="132264" y="365493"/>
                </a:cubicBezTo>
                <a:cubicBezTo>
                  <a:pt x="113081" y="365493"/>
                  <a:pt x="95328" y="362128"/>
                  <a:pt x="79005" y="355397"/>
                </a:cubicBezTo>
                <a:cubicBezTo>
                  <a:pt x="62682" y="348666"/>
                  <a:pt x="48126" y="338906"/>
                  <a:pt x="35338" y="326117"/>
                </a:cubicBezTo>
                <a:cubicBezTo>
                  <a:pt x="18847" y="309626"/>
                  <a:pt x="8414" y="289096"/>
                  <a:pt x="4038" y="264528"/>
                </a:cubicBezTo>
                <a:cubicBezTo>
                  <a:pt x="1346" y="249720"/>
                  <a:pt x="0" y="222459"/>
                  <a:pt x="0" y="182746"/>
                </a:cubicBezTo>
                <a:cubicBezTo>
                  <a:pt x="0" y="143370"/>
                  <a:pt x="1346" y="116278"/>
                  <a:pt x="4038" y="101470"/>
                </a:cubicBezTo>
                <a:cubicBezTo>
                  <a:pt x="8750" y="76228"/>
                  <a:pt x="19183" y="55530"/>
                  <a:pt x="35338" y="39376"/>
                </a:cubicBezTo>
                <a:cubicBezTo>
                  <a:pt x="48463" y="26251"/>
                  <a:pt x="62935" y="16407"/>
                  <a:pt x="78752" y="9844"/>
                </a:cubicBezTo>
                <a:cubicBezTo>
                  <a:pt x="94570" y="3281"/>
                  <a:pt x="112407" y="0"/>
                  <a:pt x="132264" y="0"/>
                </a:cubicBezTo>
                <a:close/>
              </a:path>
            </a:pathLst>
          </a:custGeom>
          <a:solidFill>
            <a:srgbClr val="0C4CA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l" defTabSz="1425550" rtl="0" eaLnBrk="1" latinLnBrk="1" hangingPunct="1">
              <a:spcBef>
                <a:spcPct val="0"/>
              </a:spcBef>
              <a:buNone/>
              <a:defRPr lang="ko-KR" altLang="en-US" sz="5000" b="1" kern="1200" spc="-234" dirty="0">
                <a:solidFill>
                  <a:srgbClr val="D8343D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US" altLang="ko-KR" sz="4000" b="0" spc="-200" dirty="0">
              <a:solidFill>
                <a:schemeClr val="accent4">
                  <a:lumMod val="50000"/>
                </a:schemeClr>
              </a:solidFill>
              <a:latin typeface="나눔바른고딕" panose="020B060302010102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1097" y="734940"/>
            <a:ext cx="437490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en-US" altLang="ko-KR" sz="2400" b="1" spc="0" dirty="0">
                <a:solidFill>
                  <a:schemeClr val="bg1"/>
                </a:solidFill>
                <a:latin typeface="나눔바른고딕" panose="020B0600000101010101" charset="-127"/>
                <a:ea typeface="나눔바른고딕" panose="020B0600000101010101" charset="-127"/>
              </a:rPr>
              <a:t>Background and Purpose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31097" y="2460477"/>
            <a:ext cx="437490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en-US" altLang="ko-KR" sz="2400" b="1" spc="0" dirty="0">
                <a:solidFill>
                  <a:schemeClr val="bg1"/>
                </a:solidFill>
                <a:latin typeface="나눔바른고딕" panose="020B0600000101010101" charset="-127"/>
                <a:ea typeface="나눔바른고딕" panose="020B0600000101010101" charset="-127"/>
              </a:rPr>
              <a:t>Overview and Function</a:t>
            </a:r>
            <a:endParaRPr lang="ko-KR" altLang="en-US" sz="2400" b="1" spc="0" dirty="0">
              <a:solidFill>
                <a:schemeClr val="bg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29064" y="5804112"/>
            <a:ext cx="437693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en-US" altLang="ko-KR" sz="2400" b="1" spc="0" dirty="0">
                <a:solidFill>
                  <a:schemeClr val="bg1"/>
                </a:solidFill>
                <a:latin typeface="나눔바른고딕" panose="020B0600000101010101" charset="-127"/>
                <a:ea typeface="나눔바른고딕" panose="020B0600000101010101" charset="-127"/>
              </a:rPr>
              <a:t>User Guide</a:t>
            </a:r>
            <a:endParaRPr lang="ko-KR" altLang="en-US" sz="2800" b="1" spc="0" dirty="0">
              <a:solidFill>
                <a:schemeClr val="bg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4880992" y="710015"/>
            <a:ext cx="466608" cy="419182"/>
          </a:xfrm>
          <a:custGeom>
            <a:avLst/>
            <a:gdLst>
              <a:gd name="T0" fmla="*/ 602 w 1251"/>
              <a:gd name="T1" fmla="*/ 926 h 1123"/>
              <a:gd name="T2" fmla="*/ 678 w 1251"/>
              <a:gd name="T3" fmla="*/ 877 h 1123"/>
              <a:gd name="T4" fmla="*/ 762 w 1251"/>
              <a:gd name="T5" fmla="*/ 672 h 1123"/>
              <a:gd name="T6" fmla="*/ 762 w 1251"/>
              <a:gd name="T7" fmla="*/ 278 h 1123"/>
              <a:gd name="T8" fmla="*/ 677 w 1251"/>
              <a:gd name="T9" fmla="*/ 72 h 1123"/>
              <a:gd name="T10" fmla="*/ 479 w 1251"/>
              <a:gd name="T11" fmla="*/ 0 h 1123"/>
              <a:gd name="T12" fmla="*/ 280 w 1251"/>
              <a:gd name="T13" fmla="*/ 72 h 1123"/>
              <a:gd name="T14" fmla="*/ 194 w 1251"/>
              <a:gd name="T15" fmla="*/ 278 h 1123"/>
              <a:gd name="T16" fmla="*/ 194 w 1251"/>
              <a:gd name="T17" fmla="*/ 519 h 1123"/>
              <a:gd name="T18" fmla="*/ 14 w 1251"/>
              <a:gd name="T19" fmla="*/ 338 h 1123"/>
              <a:gd name="T20" fmla="*/ 3 w 1251"/>
              <a:gd name="T21" fmla="*/ 338 h 1123"/>
              <a:gd name="T22" fmla="*/ 3 w 1251"/>
              <a:gd name="T23" fmla="*/ 350 h 1123"/>
              <a:gd name="T24" fmla="*/ 774 w 1251"/>
              <a:gd name="T25" fmla="*/ 1121 h 1123"/>
              <a:gd name="T26" fmla="*/ 780 w 1251"/>
              <a:gd name="T27" fmla="*/ 1123 h 1123"/>
              <a:gd name="T28" fmla="*/ 785 w 1251"/>
              <a:gd name="T29" fmla="*/ 1121 h 1123"/>
              <a:gd name="T30" fmla="*/ 785 w 1251"/>
              <a:gd name="T31" fmla="*/ 1110 h 1123"/>
              <a:gd name="T32" fmla="*/ 602 w 1251"/>
              <a:gd name="T33" fmla="*/ 926 h 1123"/>
              <a:gd name="T34" fmla="*/ 592 w 1251"/>
              <a:gd name="T35" fmla="*/ 670 h 1123"/>
              <a:gd name="T36" fmla="*/ 561 w 1251"/>
              <a:gd name="T37" fmla="*/ 763 h 1123"/>
              <a:gd name="T38" fmla="*/ 479 w 1251"/>
              <a:gd name="T39" fmla="*/ 796 h 1123"/>
              <a:gd name="T40" fmla="*/ 472 w 1251"/>
              <a:gd name="T41" fmla="*/ 796 h 1123"/>
              <a:gd name="T42" fmla="*/ 366 w 1251"/>
              <a:gd name="T43" fmla="*/ 690 h 1123"/>
              <a:gd name="T44" fmla="*/ 365 w 1251"/>
              <a:gd name="T45" fmla="*/ 670 h 1123"/>
              <a:gd name="T46" fmla="*/ 365 w 1251"/>
              <a:gd name="T47" fmla="*/ 281 h 1123"/>
              <a:gd name="T48" fmla="*/ 396 w 1251"/>
              <a:gd name="T49" fmla="*/ 188 h 1123"/>
              <a:gd name="T50" fmla="*/ 479 w 1251"/>
              <a:gd name="T51" fmla="*/ 154 h 1123"/>
              <a:gd name="T52" fmla="*/ 561 w 1251"/>
              <a:gd name="T53" fmla="*/ 189 h 1123"/>
              <a:gd name="T54" fmla="*/ 592 w 1251"/>
              <a:gd name="T55" fmla="*/ 281 h 1123"/>
              <a:gd name="T56" fmla="*/ 592 w 1251"/>
              <a:gd name="T57" fmla="*/ 670 h 1123"/>
              <a:gd name="T58" fmla="*/ 1080 w 1251"/>
              <a:gd name="T59" fmla="*/ 8 h 1123"/>
              <a:gd name="T60" fmla="*/ 890 w 1251"/>
              <a:gd name="T61" fmla="*/ 173 h 1123"/>
              <a:gd name="T62" fmla="*/ 890 w 1251"/>
              <a:gd name="T63" fmla="*/ 357 h 1123"/>
              <a:gd name="T64" fmla="*/ 1081 w 1251"/>
              <a:gd name="T65" fmla="*/ 192 h 1123"/>
              <a:gd name="T66" fmla="*/ 1081 w 1251"/>
              <a:gd name="T67" fmla="*/ 942 h 1123"/>
              <a:gd name="T68" fmla="*/ 1251 w 1251"/>
              <a:gd name="T69" fmla="*/ 942 h 1123"/>
              <a:gd name="T70" fmla="*/ 1251 w 1251"/>
              <a:gd name="T71" fmla="*/ 8 h 1123"/>
              <a:gd name="T72" fmla="*/ 1080 w 1251"/>
              <a:gd name="T73" fmla="*/ 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51" h="1123">
                <a:moveTo>
                  <a:pt x="602" y="926"/>
                </a:moveTo>
                <a:cubicBezTo>
                  <a:pt x="630" y="914"/>
                  <a:pt x="655" y="898"/>
                  <a:pt x="678" y="877"/>
                </a:cubicBezTo>
                <a:cubicBezTo>
                  <a:pt x="734" y="827"/>
                  <a:pt x="762" y="758"/>
                  <a:pt x="762" y="672"/>
                </a:cubicBezTo>
                <a:cubicBezTo>
                  <a:pt x="762" y="278"/>
                  <a:pt x="762" y="278"/>
                  <a:pt x="762" y="278"/>
                </a:cubicBezTo>
                <a:cubicBezTo>
                  <a:pt x="762" y="193"/>
                  <a:pt x="734" y="124"/>
                  <a:pt x="677" y="72"/>
                </a:cubicBezTo>
                <a:cubicBezTo>
                  <a:pt x="624" y="24"/>
                  <a:pt x="558" y="0"/>
                  <a:pt x="479" y="0"/>
                </a:cubicBezTo>
                <a:cubicBezTo>
                  <a:pt x="399" y="0"/>
                  <a:pt x="333" y="24"/>
                  <a:pt x="280" y="72"/>
                </a:cubicBezTo>
                <a:cubicBezTo>
                  <a:pt x="223" y="124"/>
                  <a:pt x="194" y="193"/>
                  <a:pt x="194" y="278"/>
                </a:cubicBezTo>
                <a:cubicBezTo>
                  <a:pt x="194" y="519"/>
                  <a:pt x="194" y="519"/>
                  <a:pt x="194" y="519"/>
                </a:cubicBezTo>
                <a:cubicBezTo>
                  <a:pt x="14" y="338"/>
                  <a:pt x="14" y="338"/>
                  <a:pt x="14" y="338"/>
                </a:cubicBezTo>
                <a:cubicBezTo>
                  <a:pt x="11" y="335"/>
                  <a:pt x="6" y="335"/>
                  <a:pt x="3" y="338"/>
                </a:cubicBezTo>
                <a:cubicBezTo>
                  <a:pt x="0" y="342"/>
                  <a:pt x="0" y="347"/>
                  <a:pt x="3" y="350"/>
                </a:cubicBezTo>
                <a:cubicBezTo>
                  <a:pt x="774" y="1121"/>
                  <a:pt x="774" y="1121"/>
                  <a:pt x="774" y="1121"/>
                </a:cubicBezTo>
                <a:cubicBezTo>
                  <a:pt x="776" y="1122"/>
                  <a:pt x="778" y="1123"/>
                  <a:pt x="780" y="1123"/>
                </a:cubicBezTo>
                <a:cubicBezTo>
                  <a:pt x="782" y="1123"/>
                  <a:pt x="784" y="1122"/>
                  <a:pt x="785" y="1121"/>
                </a:cubicBezTo>
                <a:cubicBezTo>
                  <a:pt x="788" y="1118"/>
                  <a:pt x="788" y="1113"/>
                  <a:pt x="785" y="1110"/>
                </a:cubicBezTo>
                <a:lnTo>
                  <a:pt x="602" y="926"/>
                </a:lnTo>
                <a:close/>
                <a:moveTo>
                  <a:pt x="592" y="670"/>
                </a:moveTo>
                <a:cubicBezTo>
                  <a:pt x="592" y="710"/>
                  <a:pt x="581" y="740"/>
                  <a:pt x="561" y="763"/>
                </a:cubicBezTo>
                <a:cubicBezTo>
                  <a:pt x="540" y="785"/>
                  <a:pt x="513" y="796"/>
                  <a:pt x="479" y="796"/>
                </a:cubicBezTo>
                <a:cubicBezTo>
                  <a:pt x="476" y="796"/>
                  <a:pt x="474" y="796"/>
                  <a:pt x="472" y="796"/>
                </a:cubicBezTo>
                <a:cubicBezTo>
                  <a:pt x="366" y="690"/>
                  <a:pt x="366" y="690"/>
                  <a:pt x="366" y="690"/>
                </a:cubicBezTo>
                <a:cubicBezTo>
                  <a:pt x="365" y="684"/>
                  <a:pt x="365" y="677"/>
                  <a:pt x="365" y="670"/>
                </a:cubicBezTo>
                <a:cubicBezTo>
                  <a:pt x="365" y="281"/>
                  <a:pt x="365" y="281"/>
                  <a:pt x="365" y="281"/>
                </a:cubicBezTo>
                <a:cubicBezTo>
                  <a:pt x="365" y="242"/>
                  <a:pt x="375" y="211"/>
                  <a:pt x="396" y="188"/>
                </a:cubicBezTo>
                <a:cubicBezTo>
                  <a:pt x="417" y="165"/>
                  <a:pt x="445" y="154"/>
                  <a:pt x="479" y="154"/>
                </a:cubicBezTo>
                <a:cubicBezTo>
                  <a:pt x="513" y="154"/>
                  <a:pt x="540" y="165"/>
                  <a:pt x="561" y="189"/>
                </a:cubicBezTo>
                <a:cubicBezTo>
                  <a:pt x="581" y="212"/>
                  <a:pt x="592" y="242"/>
                  <a:pt x="592" y="281"/>
                </a:cubicBezTo>
                <a:lnTo>
                  <a:pt x="592" y="670"/>
                </a:lnTo>
                <a:close/>
                <a:moveTo>
                  <a:pt x="1080" y="8"/>
                </a:moveTo>
                <a:cubicBezTo>
                  <a:pt x="890" y="173"/>
                  <a:pt x="890" y="173"/>
                  <a:pt x="890" y="173"/>
                </a:cubicBezTo>
                <a:cubicBezTo>
                  <a:pt x="890" y="357"/>
                  <a:pt x="890" y="357"/>
                  <a:pt x="890" y="357"/>
                </a:cubicBezTo>
                <a:cubicBezTo>
                  <a:pt x="1081" y="192"/>
                  <a:pt x="1081" y="192"/>
                  <a:pt x="1081" y="192"/>
                </a:cubicBezTo>
                <a:cubicBezTo>
                  <a:pt x="1081" y="942"/>
                  <a:pt x="1081" y="942"/>
                  <a:pt x="1081" y="942"/>
                </a:cubicBezTo>
                <a:cubicBezTo>
                  <a:pt x="1251" y="942"/>
                  <a:pt x="1251" y="942"/>
                  <a:pt x="1251" y="942"/>
                </a:cubicBezTo>
                <a:cubicBezTo>
                  <a:pt x="1251" y="8"/>
                  <a:pt x="1251" y="8"/>
                  <a:pt x="1251" y="8"/>
                </a:cubicBezTo>
                <a:lnTo>
                  <a:pt x="1080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38" name="Freeform 9"/>
          <p:cNvSpPr>
            <a:spLocks noEditPoints="1"/>
          </p:cNvSpPr>
          <p:nvPr/>
        </p:nvSpPr>
        <p:spPr bwMode="auto">
          <a:xfrm>
            <a:off x="4905435" y="2435553"/>
            <a:ext cx="522496" cy="419182"/>
          </a:xfrm>
          <a:custGeom>
            <a:avLst/>
            <a:gdLst>
              <a:gd name="T0" fmla="*/ 1301 w 1400"/>
              <a:gd name="T1" fmla="*/ 486 h 1123"/>
              <a:gd name="T2" fmla="*/ 1376 w 1400"/>
              <a:gd name="T3" fmla="*/ 385 h 1123"/>
              <a:gd name="T4" fmla="*/ 1400 w 1400"/>
              <a:gd name="T5" fmla="*/ 272 h 1123"/>
              <a:gd name="T6" fmla="*/ 1322 w 1400"/>
              <a:gd name="T7" fmla="*/ 74 h 1123"/>
              <a:gd name="T8" fmla="*/ 1117 w 1400"/>
              <a:gd name="T9" fmla="*/ 0 h 1123"/>
              <a:gd name="T10" fmla="*/ 913 w 1400"/>
              <a:gd name="T11" fmla="*/ 74 h 1123"/>
              <a:gd name="T12" fmla="*/ 833 w 1400"/>
              <a:gd name="T13" fmla="*/ 273 h 1123"/>
              <a:gd name="T14" fmla="*/ 1003 w 1400"/>
              <a:gd name="T15" fmla="*/ 273 h 1123"/>
              <a:gd name="T16" fmla="*/ 1039 w 1400"/>
              <a:gd name="T17" fmla="*/ 179 h 1123"/>
              <a:gd name="T18" fmla="*/ 1117 w 1400"/>
              <a:gd name="T19" fmla="*/ 154 h 1123"/>
              <a:gd name="T20" fmla="*/ 1201 w 1400"/>
              <a:gd name="T21" fmla="*/ 186 h 1123"/>
              <a:gd name="T22" fmla="*/ 1230 w 1400"/>
              <a:gd name="T23" fmla="*/ 270 h 1123"/>
              <a:gd name="T24" fmla="*/ 1219 w 1400"/>
              <a:gd name="T25" fmla="*/ 327 h 1123"/>
              <a:gd name="T26" fmla="*/ 1182 w 1400"/>
              <a:gd name="T27" fmla="*/ 383 h 1123"/>
              <a:gd name="T28" fmla="*/ 833 w 1400"/>
              <a:gd name="T29" fmla="*/ 788 h 1123"/>
              <a:gd name="T30" fmla="*/ 833 w 1400"/>
              <a:gd name="T31" fmla="*/ 942 h 1123"/>
              <a:gd name="T32" fmla="*/ 1400 w 1400"/>
              <a:gd name="T33" fmla="*/ 942 h 1123"/>
              <a:gd name="T34" fmla="*/ 1400 w 1400"/>
              <a:gd name="T35" fmla="*/ 788 h 1123"/>
              <a:gd name="T36" fmla="*/ 1040 w 1400"/>
              <a:gd name="T37" fmla="*/ 788 h 1123"/>
              <a:gd name="T38" fmla="*/ 1301 w 1400"/>
              <a:gd name="T39" fmla="*/ 486 h 1123"/>
              <a:gd name="T40" fmla="*/ 602 w 1400"/>
              <a:gd name="T41" fmla="*/ 926 h 1123"/>
              <a:gd name="T42" fmla="*/ 678 w 1400"/>
              <a:gd name="T43" fmla="*/ 877 h 1123"/>
              <a:gd name="T44" fmla="*/ 762 w 1400"/>
              <a:gd name="T45" fmla="*/ 672 h 1123"/>
              <a:gd name="T46" fmla="*/ 762 w 1400"/>
              <a:gd name="T47" fmla="*/ 278 h 1123"/>
              <a:gd name="T48" fmla="*/ 677 w 1400"/>
              <a:gd name="T49" fmla="*/ 72 h 1123"/>
              <a:gd name="T50" fmla="*/ 479 w 1400"/>
              <a:gd name="T51" fmla="*/ 0 h 1123"/>
              <a:gd name="T52" fmla="*/ 280 w 1400"/>
              <a:gd name="T53" fmla="*/ 72 h 1123"/>
              <a:gd name="T54" fmla="*/ 194 w 1400"/>
              <a:gd name="T55" fmla="*/ 278 h 1123"/>
              <a:gd name="T56" fmla="*/ 194 w 1400"/>
              <a:gd name="T57" fmla="*/ 519 h 1123"/>
              <a:gd name="T58" fmla="*/ 14 w 1400"/>
              <a:gd name="T59" fmla="*/ 338 h 1123"/>
              <a:gd name="T60" fmla="*/ 3 w 1400"/>
              <a:gd name="T61" fmla="*/ 338 h 1123"/>
              <a:gd name="T62" fmla="*/ 3 w 1400"/>
              <a:gd name="T63" fmla="*/ 350 h 1123"/>
              <a:gd name="T64" fmla="*/ 774 w 1400"/>
              <a:gd name="T65" fmla="*/ 1121 h 1123"/>
              <a:gd name="T66" fmla="*/ 780 w 1400"/>
              <a:gd name="T67" fmla="*/ 1123 h 1123"/>
              <a:gd name="T68" fmla="*/ 785 w 1400"/>
              <a:gd name="T69" fmla="*/ 1121 h 1123"/>
              <a:gd name="T70" fmla="*/ 785 w 1400"/>
              <a:gd name="T71" fmla="*/ 1110 h 1123"/>
              <a:gd name="T72" fmla="*/ 602 w 1400"/>
              <a:gd name="T73" fmla="*/ 926 h 1123"/>
              <a:gd name="T74" fmla="*/ 592 w 1400"/>
              <a:gd name="T75" fmla="*/ 670 h 1123"/>
              <a:gd name="T76" fmla="*/ 561 w 1400"/>
              <a:gd name="T77" fmla="*/ 763 h 1123"/>
              <a:gd name="T78" fmla="*/ 479 w 1400"/>
              <a:gd name="T79" fmla="*/ 796 h 1123"/>
              <a:gd name="T80" fmla="*/ 472 w 1400"/>
              <a:gd name="T81" fmla="*/ 796 h 1123"/>
              <a:gd name="T82" fmla="*/ 366 w 1400"/>
              <a:gd name="T83" fmla="*/ 690 h 1123"/>
              <a:gd name="T84" fmla="*/ 365 w 1400"/>
              <a:gd name="T85" fmla="*/ 670 h 1123"/>
              <a:gd name="T86" fmla="*/ 365 w 1400"/>
              <a:gd name="T87" fmla="*/ 281 h 1123"/>
              <a:gd name="T88" fmla="*/ 396 w 1400"/>
              <a:gd name="T89" fmla="*/ 188 h 1123"/>
              <a:gd name="T90" fmla="*/ 479 w 1400"/>
              <a:gd name="T91" fmla="*/ 154 h 1123"/>
              <a:gd name="T92" fmla="*/ 561 w 1400"/>
              <a:gd name="T93" fmla="*/ 189 h 1123"/>
              <a:gd name="T94" fmla="*/ 592 w 1400"/>
              <a:gd name="T95" fmla="*/ 281 h 1123"/>
              <a:gd name="T96" fmla="*/ 592 w 1400"/>
              <a:gd name="T97" fmla="*/ 670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00" h="1123">
                <a:moveTo>
                  <a:pt x="1301" y="486"/>
                </a:moveTo>
                <a:cubicBezTo>
                  <a:pt x="1338" y="442"/>
                  <a:pt x="1363" y="408"/>
                  <a:pt x="1376" y="385"/>
                </a:cubicBezTo>
                <a:cubicBezTo>
                  <a:pt x="1392" y="352"/>
                  <a:pt x="1400" y="315"/>
                  <a:pt x="1400" y="272"/>
                </a:cubicBezTo>
                <a:cubicBezTo>
                  <a:pt x="1400" y="189"/>
                  <a:pt x="1374" y="123"/>
                  <a:pt x="1322" y="74"/>
                </a:cubicBezTo>
                <a:cubicBezTo>
                  <a:pt x="1269" y="25"/>
                  <a:pt x="1201" y="0"/>
                  <a:pt x="1117" y="0"/>
                </a:cubicBezTo>
                <a:cubicBezTo>
                  <a:pt x="1034" y="0"/>
                  <a:pt x="966" y="25"/>
                  <a:pt x="913" y="74"/>
                </a:cubicBezTo>
                <a:cubicBezTo>
                  <a:pt x="859" y="123"/>
                  <a:pt x="833" y="189"/>
                  <a:pt x="833" y="273"/>
                </a:cubicBezTo>
                <a:cubicBezTo>
                  <a:pt x="1003" y="273"/>
                  <a:pt x="1003" y="273"/>
                  <a:pt x="1003" y="273"/>
                </a:cubicBezTo>
                <a:cubicBezTo>
                  <a:pt x="1003" y="230"/>
                  <a:pt x="1015" y="199"/>
                  <a:pt x="1039" y="179"/>
                </a:cubicBezTo>
                <a:cubicBezTo>
                  <a:pt x="1058" y="162"/>
                  <a:pt x="1084" y="154"/>
                  <a:pt x="1117" y="154"/>
                </a:cubicBezTo>
                <a:cubicBezTo>
                  <a:pt x="1153" y="154"/>
                  <a:pt x="1181" y="164"/>
                  <a:pt x="1201" y="186"/>
                </a:cubicBezTo>
                <a:cubicBezTo>
                  <a:pt x="1220" y="207"/>
                  <a:pt x="1230" y="235"/>
                  <a:pt x="1230" y="270"/>
                </a:cubicBezTo>
                <a:cubicBezTo>
                  <a:pt x="1230" y="291"/>
                  <a:pt x="1226" y="310"/>
                  <a:pt x="1219" y="327"/>
                </a:cubicBezTo>
                <a:cubicBezTo>
                  <a:pt x="1211" y="343"/>
                  <a:pt x="1199" y="362"/>
                  <a:pt x="1182" y="383"/>
                </a:cubicBezTo>
                <a:cubicBezTo>
                  <a:pt x="833" y="788"/>
                  <a:pt x="833" y="788"/>
                  <a:pt x="833" y="788"/>
                </a:cubicBezTo>
                <a:cubicBezTo>
                  <a:pt x="833" y="942"/>
                  <a:pt x="833" y="942"/>
                  <a:pt x="833" y="942"/>
                </a:cubicBezTo>
                <a:cubicBezTo>
                  <a:pt x="1400" y="942"/>
                  <a:pt x="1400" y="942"/>
                  <a:pt x="1400" y="942"/>
                </a:cubicBezTo>
                <a:cubicBezTo>
                  <a:pt x="1400" y="788"/>
                  <a:pt x="1400" y="788"/>
                  <a:pt x="1400" y="788"/>
                </a:cubicBezTo>
                <a:cubicBezTo>
                  <a:pt x="1040" y="788"/>
                  <a:pt x="1040" y="788"/>
                  <a:pt x="1040" y="788"/>
                </a:cubicBezTo>
                <a:lnTo>
                  <a:pt x="1301" y="486"/>
                </a:lnTo>
                <a:close/>
                <a:moveTo>
                  <a:pt x="602" y="926"/>
                </a:moveTo>
                <a:cubicBezTo>
                  <a:pt x="630" y="914"/>
                  <a:pt x="655" y="898"/>
                  <a:pt x="678" y="877"/>
                </a:cubicBezTo>
                <a:cubicBezTo>
                  <a:pt x="734" y="827"/>
                  <a:pt x="762" y="758"/>
                  <a:pt x="762" y="672"/>
                </a:cubicBezTo>
                <a:cubicBezTo>
                  <a:pt x="762" y="278"/>
                  <a:pt x="762" y="278"/>
                  <a:pt x="762" y="278"/>
                </a:cubicBezTo>
                <a:cubicBezTo>
                  <a:pt x="762" y="193"/>
                  <a:pt x="734" y="124"/>
                  <a:pt x="677" y="72"/>
                </a:cubicBezTo>
                <a:cubicBezTo>
                  <a:pt x="624" y="24"/>
                  <a:pt x="558" y="0"/>
                  <a:pt x="479" y="0"/>
                </a:cubicBezTo>
                <a:cubicBezTo>
                  <a:pt x="399" y="0"/>
                  <a:pt x="333" y="24"/>
                  <a:pt x="280" y="72"/>
                </a:cubicBezTo>
                <a:cubicBezTo>
                  <a:pt x="223" y="124"/>
                  <a:pt x="194" y="193"/>
                  <a:pt x="194" y="278"/>
                </a:cubicBezTo>
                <a:cubicBezTo>
                  <a:pt x="194" y="519"/>
                  <a:pt x="194" y="519"/>
                  <a:pt x="194" y="519"/>
                </a:cubicBezTo>
                <a:cubicBezTo>
                  <a:pt x="14" y="338"/>
                  <a:pt x="14" y="338"/>
                  <a:pt x="14" y="338"/>
                </a:cubicBezTo>
                <a:cubicBezTo>
                  <a:pt x="11" y="335"/>
                  <a:pt x="6" y="335"/>
                  <a:pt x="3" y="338"/>
                </a:cubicBezTo>
                <a:cubicBezTo>
                  <a:pt x="0" y="342"/>
                  <a:pt x="0" y="347"/>
                  <a:pt x="3" y="350"/>
                </a:cubicBezTo>
                <a:cubicBezTo>
                  <a:pt x="774" y="1121"/>
                  <a:pt x="774" y="1121"/>
                  <a:pt x="774" y="1121"/>
                </a:cubicBezTo>
                <a:cubicBezTo>
                  <a:pt x="776" y="1122"/>
                  <a:pt x="778" y="1123"/>
                  <a:pt x="780" y="1123"/>
                </a:cubicBezTo>
                <a:cubicBezTo>
                  <a:pt x="782" y="1123"/>
                  <a:pt x="784" y="1122"/>
                  <a:pt x="785" y="1121"/>
                </a:cubicBezTo>
                <a:cubicBezTo>
                  <a:pt x="788" y="1118"/>
                  <a:pt x="788" y="1113"/>
                  <a:pt x="785" y="1110"/>
                </a:cubicBezTo>
                <a:lnTo>
                  <a:pt x="602" y="926"/>
                </a:lnTo>
                <a:close/>
                <a:moveTo>
                  <a:pt x="592" y="670"/>
                </a:moveTo>
                <a:cubicBezTo>
                  <a:pt x="592" y="710"/>
                  <a:pt x="581" y="740"/>
                  <a:pt x="561" y="763"/>
                </a:cubicBezTo>
                <a:cubicBezTo>
                  <a:pt x="540" y="785"/>
                  <a:pt x="513" y="796"/>
                  <a:pt x="479" y="796"/>
                </a:cubicBezTo>
                <a:cubicBezTo>
                  <a:pt x="476" y="796"/>
                  <a:pt x="474" y="796"/>
                  <a:pt x="472" y="796"/>
                </a:cubicBezTo>
                <a:cubicBezTo>
                  <a:pt x="366" y="690"/>
                  <a:pt x="366" y="690"/>
                  <a:pt x="366" y="690"/>
                </a:cubicBezTo>
                <a:cubicBezTo>
                  <a:pt x="365" y="684"/>
                  <a:pt x="365" y="677"/>
                  <a:pt x="365" y="670"/>
                </a:cubicBezTo>
                <a:cubicBezTo>
                  <a:pt x="365" y="281"/>
                  <a:pt x="365" y="281"/>
                  <a:pt x="365" y="281"/>
                </a:cubicBezTo>
                <a:cubicBezTo>
                  <a:pt x="365" y="242"/>
                  <a:pt x="375" y="211"/>
                  <a:pt x="396" y="188"/>
                </a:cubicBezTo>
                <a:cubicBezTo>
                  <a:pt x="417" y="165"/>
                  <a:pt x="445" y="154"/>
                  <a:pt x="479" y="154"/>
                </a:cubicBezTo>
                <a:cubicBezTo>
                  <a:pt x="513" y="154"/>
                  <a:pt x="540" y="165"/>
                  <a:pt x="561" y="189"/>
                </a:cubicBezTo>
                <a:cubicBezTo>
                  <a:pt x="581" y="212"/>
                  <a:pt x="592" y="242"/>
                  <a:pt x="592" y="281"/>
                </a:cubicBezTo>
                <a:lnTo>
                  <a:pt x="592" y="6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40" name="Freeform 13"/>
          <p:cNvSpPr>
            <a:spLocks noEditPoints="1"/>
          </p:cNvSpPr>
          <p:nvPr/>
        </p:nvSpPr>
        <p:spPr bwMode="auto">
          <a:xfrm>
            <a:off x="4906175" y="4150518"/>
            <a:ext cx="524192" cy="419182"/>
          </a:xfrm>
          <a:custGeom>
            <a:avLst/>
            <a:gdLst>
              <a:gd name="T0" fmla="*/ 1369 w 1404"/>
              <a:gd name="T1" fmla="*/ 535 h 1123"/>
              <a:gd name="T2" fmla="*/ 1284 w 1404"/>
              <a:gd name="T3" fmla="*/ 459 h 1123"/>
              <a:gd name="T4" fmla="*/ 1362 w 1404"/>
              <a:gd name="T5" fmla="*/ 386 h 1123"/>
              <a:gd name="T6" fmla="*/ 1391 w 1404"/>
              <a:gd name="T7" fmla="*/ 268 h 1123"/>
              <a:gd name="T8" fmla="*/ 1311 w 1404"/>
              <a:gd name="T9" fmla="*/ 75 h 1123"/>
              <a:gd name="T10" fmla="*/ 1107 w 1404"/>
              <a:gd name="T11" fmla="*/ 0 h 1123"/>
              <a:gd name="T12" fmla="*/ 903 w 1404"/>
              <a:gd name="T13" fmla="*/ 73 h 1123"/>
              <a:gd name="T14" fmla="*/ 821 w 1404"/>
              <a:gd name="T15" fmla="*/ 267 h 1123"/>
              <a:gd name="T16" fmla="*/ 991 w 1404"/>
              <a:gd name="T17" fmla="*/ 267 h 1123"/>
              <a:gd name="T18" fmla="*/ 1024 w 1404"/>
              <a:gd name="T19" fmla="*/ 184 h 1123"/>
              <a:gd name="T20" fmla="*/ 1107 w 1404"/>
              <a:gd name="T21" fmla="*/ 154 h 1123"/>
              <a:gd name="T22" fmla="*/ 1188 w 1404"/>
              <a:gd name="T23" fmla="*/ 185 h 1123"/>
              <a:gd name="T24" fmla="*/ 1221 w 1404"/>
              <a:gd name="T25" fmla="*/ 273 h 1123"/>
              <a:gd name="T26" fmla="*/ 1191 w 1404"/>
              <a:gd name="T27" fmla="*/ 358 h 1123"/>
              <a:gd name="T28" fmla="*/ 1103 w 1404"/>
              <a:gd name="T29" fmla="*/ 390 h 1123"/>
              <a:gd name="T30" fmla="*/ 1078 w 1404"/>
              <a:gd name="T31" fmla="*/ 390 h 1123"/>
              <a:gd name="T32" fmla="*/ 1078 w 1404"/>
              <a:gd name="T33" fmla="*/ 538 h 1123"/>
              <a:gd name="T34" fmla="*/ 1103 w 1404"/>
              <a:gd name="T35" fmla="*/ 538 h 1123"/>
              <a:gd name="T36" fmla="*/ 1199 w 1404"/>
              <a:gd name="T37" fmla="*/ 573 h 1123"/>
              <a:gd name="T38" fmla="*/ 1234 w 1404"/>
              <a:gd name="T39" fmla="*/ 666 h 1123"/>
              <a:gd name="T40" fmla="*/ 1199 w 1404"/>
              <a:gd name="T41" fmla="*/ 763 h 1123"/>
              <a:gd name="T42" fmla="*/ 1108 w 1404"/>
              <a:gd name="T43" fmla="*/ 796 h 1123"/>
              <a:gd name="T44" fmla="*/ 1018 w 1404"/>
              <a:gd name="T45" fmla="*/ 765 h 1123"/>
              <a:gd name="T46" fmla="*/ 981 w 1404"/>
              <a:gd name="T47" fmla="*/ 674 h 1123"/>
              <a:gd name="T48" fmla="*/ 811 w 1404"/>
              <a:gd name="T49" fmla="*/ 674 h 1123"/>
              <a:gd name="T50" fmla="*/ 902 w 1404"/>
              <a:gd name="T51" fmla="*/ 885 h 1123"/>
              <a:gd name="T52" fmla="*/ 1108 w 1404"/>
              <a:gd name="T53" fmla="*/ 950 h 1123"/>
              <a:gd name="T54" fmla="*/ 1317 w 1404"/>
              <a:gd name="T55" fmla="*/ 880 h 1123"/>
              <a:gd name="T56" fmla="*/ 1404 w 1404"/>
              <a:gd name="T57" fmla="*/ 672 h 1123"/>
              <a:gd name="T58" fmla="*/ 1369 w 1404"/>
              <a:gd name="T59" fmla="*/ 535 h 1123"/>
              <a:gd name="T60" fmla="*/ 602 w 1404"/>
              <a:gd name="T61" fmla="*/ 926 h 1123"/>
              <a:gd name="T62" fmla="*/ 678 w 1404"/>
              <a:gd name="T63" fmla="*/ 877 h 1123"/>
              <a:gd name="T64" fmla="*/ 762 w 1404"/>
              <a:gd name="T65" fmla="*/ 672 h 1123"/>
              <a:gd name="T66" fmla="*/ 762 w 1404"/>
              <a:gd name="T67" fmla="*/ 278 h 1123"/>
              <a:gd name="T68" fmla="*/ 677 w 1404"/>
              <a:gd name="T69" fmla="*/ 72 h 1123"/>
              <a:gd name="T70" fmla="*/ 479 w 1404"/>
              <a:gd name="T71" fmla="*/ 0 h 1123"/>
              <a:gd name="T72" fmla="*/ 280 w 1404"/>
              <a:gd name="T73" fmla="*/ 72 h 1123"/>
              <a:gd name="T74" fmla="*/ 194 w 1404"/>
              <a:gd name="T75" fmla="*/ 278 h 1123"/>
              <a:gd name="T76" fmla="*/ 194 w 1404"/>
              <a:gd name="T77" fmla="*/ 519 h 1123"/>
              <a:gd name="T78" fmla="*/ 14 w 1404"/>
              <a:gd name="T79" fmla="*/ 338 h 1123"/>
              <a:gd name="T80" fmla="*/ 3 w 1404"/>
              <a:gd name="T81" fmla="*/ 338 h 1123"/>
              <a:gd name="T82" fmla="*/ 3 w 1404"/>
              <a:gd name="T83" fmla="*/ 350 h 1123"/>
              <a:gd name="T84" fmla="*/ 774 w 1404"/>
              <a:gd name="T85" fmla="*/ 1121 h 1123"/>
              <a:gd name="T86" fmla="*/ 780 w 1404"/>
              <a:gd name="T87" fmla="*/ 1123 h 1123"/>
              <a:gd name="T88" fmla="*/ 785 w 1404"/>
              <a:gd name="T89" fmla="*/ 1121 h 1123"/>
              <a:gd name="T90" fmla="*/ 785 w 1404"/>
              <a:gd name="T91" fmla="*/ 1110 h 1123"/>
              <a:gd name="T92" fmla="*/ 602 w 1404"/>
              <a:gd name="T93" fmla="*/ 926 h 1123"/>
              <a:gd name="T94" fmla="*/ 592 w 1404"/>
              <a:gd name="T95" fmla="*/ 670 h 1123"/>
              <a:gd name="T96" fmla="*/ 561 w 1404"/>
              <a:gd name="T97" fmla="*/ 763 h 1123"/>
              <a:gd name="T98" fmla="*/ 479 w 1404"/>
              <a:gd name="T99" fmla="*/ 796 h 1123"/>
              <a:gd name="T100" fmla="*/ 472 w 1404"/>
              <a:gd name="T101" fmla="*/ 796 h 1123"/>
              <a:gd name="T102" fmla="*/ 366 w 1404"/>
              <a:gd name="T103" fmla="*/ 690 h 1123"/>
              <a:gd name="T104" fmla="*/ 365 w 1404"/>
              <a:gd name="T105" fmla="*/ 670 h 1123"/>
              <a:gd name="T106" fmla="*/ 365 w 1404"/>
              <a:gd name="T107" fmla="*/ 281 h 1123"/>
              <a:gd name="T108" fmla="*/ 396 w 1404"/>
              <a:gd name="T109" fmla="*/ 188 h 1123"/>
              <a:gd name="T110" fmla="*/ 479 w 1404"/>
              <a:gd name="T111" fmla="*/ 154 h 1123"/>
              <a:gd name="T112" fmla="*/ 561 w 1404"/>
              <a:gd name="T113" fmla="*/ 189 h 1123"/>
              <a:gd name="T114" fmla="*/ 592 w 1404"/>
              <a:gd name="T115" fmla="*/ 281 h 1123"/>
              <a:gd name="T116" fmla="*/ 592 w 1404"/>
              <a:gd name="T117" fmla="*/ 670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04" h="1123">
                <a:moveTo>
                  <a:pt x="1369" y="535"/>
                </a:moveTo>
                <a:cubicBezTo>
                  <a:pt x="1350" y="505"/>
                  <a:pt x="1321" y="479"/>
                  <a:pt x="1284" y="459"/>
                </a:cubicBezTo>
                <a:cubicBezTo>
                  <a:pt x="1317" y="442"/>
                  <a:pt x="1343" y="417"/>
                  <a:pt x="1362" y="386"/>
                </a:cubicBezTo>
                <a:cubicBezTo>
                  <a:pt x="1382" y="355"/>
                  <a:pt x="1391" y="316"/>
                  <a:pt x="1391" y="268"/>
                </a:cubicBezTo>
                <a:cubicBezTo>
                  <a:pt x="1391" y="189"/>
                  <a:pt x="1365" y="125"/>
                  <a:pt x="1311" y="75"/>
                </a:cubicBezTo>
                <a:cubicBezTo>
                  <a:pt x="1258" y="25"/>
                  <a:pt x="1190" y="0"/>
                  <a:pt x="1107" y="0"/>
                </a:cubicBezTo>
                <a:cubicBezTo>
                  <a:pt x="1026" y="0"/>
                  <a:pt x="958" y="25"/>
                  <a:pt x="903" y="73"/>
                </a:cubicBezTo>
                <a:cubicBezTo>
                  <a:pt x="848" y="122"/>
                  <a:pt x="821" y="186"/>
                  <a:pt x="821" y="267"/>
                </a:cubicBezTo>
                <a:cubicBezTo>
                  <a:pt x="991" y="267"/>
                  <a:pt x="991" y="267"/>
                  <a:pt x="991" y="267"/>
                </a:cubicBezTo>
                <a:cubicBezTo>
                  <a:pt x="991" y="232"/>
                  <a:pt x="1002" y="204"/>
                  <a:pt x="1024" y="184"/>
                </a:cubicBezTo>
                <a:cubicBezTo>
                  <a:pt x="1046" y="164"/>
                  <a:pt x="1074" y="154"/>
                  <a:pt x="1107" y="154"/>
                </a:cubicBezTo>
                <a:cubicBezTo>
                  <a:pt x="1139" y="154"/>
                  <a:pt x="1166" y="164"/>
                  <a:pt x="1188" y="185"/>
                </a:cubicBezTo>
                <a:cubicBezTo>
                  <a:pt x="1210" y="206"/>
                  <a:pt x="1221" y="235"/>
                  <a:pt x="1221" y="273"/>
                </a:cubicBezTo>
                <a:cubicBezTo>
                  <a:pt x="1221" y="308"/>
                  <a:pt x="1211" y="336"/>
                  <a:pt x="1191" y="358"/>
                </a:cubicBezTo>
                <a:cubicBezTo>
                  <a:pt x="1172" y="379"/>
                  <a:pt x="1142" y="390"/>
                  <a:pt x="1103" y="390"/>
                </a:cubicBezTo>
                <a:cubicBezTo>
                  <a:pt x="1078" y="390"/>
                  <a:pt x="1078" y="390"/>
                  <a:pt x="1078" y="390"/>
                </a:cubicBezTo>
                <a:cubicBezTo>
                  <a:pt x="1078" y="538"/>
                  <a:pt x="1078" y="538"/>
                  <a:pt x="1078" y="538"/>
                </a:cubicBezTo>
                <a:cubicBezTo>
                  <a:pt x="1103" y="538"/>
                  <a:pt x="1103" y="538"/>
                  <a:pt x="1103" y="538"/>
                </a:cubicBezTo>
                <a:cubicBezTo>
                  <a:pt x="1144" y="538"/>
                  <a:pt x="1176" y="549"/>
                  <a:pt x="1199" y="573"/>
                </a:cubicBezTo>
                <a:cubicBezTo>
                  <a:pt x="1222" y="596"/>
                  <a:pt x="1234" y="627"/>
                  <a:pt x="1234" y="666"/>
                </a:cubicBezTo>
                <a:cubicBezTo>
                  <a:pt x="1234" y="708"/>
                  <a:pt x="1222" y="740"/>
                  <a:pt x="1199" y="763"/>
                </a:cubicBezTo>
                <a:cubicBezTo>
                  <a:pt x="1176" y="785"/>
                  <a:pt x="1146" y="796"/>
                  <a:pt x="1108" y="796"/>
                </a:cubicBezTo>
                <a:cubicBezTo>
                  <a:pt x="1072" y="796"/>
                  <a:pt x="1042" y="786"/>
                  <a:pt x="1018" y="765"/>
                </a:cubicBezTo>
                <a:cubicBezTo>
                  <a:pt x="993" y="744"/>
                  <a:pt x="981" y="714"/>
                  <a:pt x="981" y="674"/>
                </a:cubicBezTo>
                <a:cubicBezTo>
                  <a:pt x="811" y="674"/>
                  <a:pt x="811" y="674"/>
                  <a:pt x="811" y="674"/>
                </a:cubicBezTo>
                <a:cubicBezTo>
                  <a:pt x="811" y="766"/>
                  <a:pt x="841" y="836"/>
                  <a:pt x="902" y="885"/>
                </a:cubicBezTo>
                <a:cubicBezTo>
                  <a:pt x="956" y="928"/>
                  <a:pt x="1024" y="950"/>
                  <a:pt x="1108" y="950"/>
                </a:cubicBezTo>
                <a:cubicBezTo>
                  <a:pt x="1193" y="950"/>
                  <a:pt x="1262" y="926"/>
                  <a:pt x="1317" y="880"/>
                </a:cubicBezTo>
                <a:cubicBezTo>
                  <a:pt x="1375" y="829"/>
                  <a:pt x="1404" y="760"/>
                  <a:pt x="1404" y="672"/>
                </a:cubicBezTo>
                <a:cubicBezTo>
                  <a:pt x="1404" y="618"/>
                  <a:pt x="1393" y="573"/>
                  <a:pt x="1369" y="535"/>
                </a:cubicBezTo>
                <a:close/>
                <a:moveTo>
                  <a:pt x="602" y="926"/>
                </a:moveTo>
                <a:cubicBezTo>
                  <a:pt x="630" y="914"/>
                  <a:pt x="655" y="898"/>
                  <a:pt x="678" y="877"/>
                </a:cubicBezTo>
                <a:cubicBezTo>
                  <a:pt x="734" y="827"/>
                  <a:pt x="762" y="758"/>
                  <a:pt x="762" y="672"/>
                </a:cubicBezTo>
                <a:cubicBezTo>
                  <a:pt x="762" y="278"/>
                  <a:pt x="762" y="278"/>
                  <a:pt x="762" y="278"/>
                </a:cubicBezTo>
                <a:cubicBezTo>
                  <a:pt x="762" y="193"/>
                  <a:pt x="734" y="124"/>
                  <a:pt x="677" y="72"/>
                </a:cubicBezTo>
                <a:cubicBezTo>
                  <a:pt x="624" y="24"/>
                  <a:pt x="558" y="0"/>
                  <a:pt x="479" y="0"/>
                </a:cubicBezTo>
                <a:cubicBezTo>
                  <a:pt x="399" y="0"/>
                  <a:pt x="333" y="24"/>
                  <a:pt x="280" y="72"/>
                </a:cubicBezTo>
                <a:cubicBezTo>
                  <a:pt x="223" y="124"/>
                  <a:pt x="194" y="193"/>
                  <a:pt x="194" y="278"/>
                </a:cubicBezTo>
                <a:cubicBezTo>
                  <a:pt x="194" y="519"/>
                  <a:pt x="194" y="519"/>
                  <a:pt x="194" y="519"/>
                </a:cubicBezTo>
                <a:cubicBezTo>
                  <a:pt x="14" y="338"/>
                  <a:pt x="14" y="338"/>
                  <a:pt x="14" y="338"/>
                </a:cubicBezTo>
                <a:cubicBezTo>
                  <a:pt x="11" y="335"/>
                  <a:pt x="6" y="335"/>
                  <a:pt x="3" y="338"/>
                </a:cubicBezTo>
                <a:cubicBezTo>
                  <a:pt x="0" y="342"/>
                  <a:pt x="0" y="347"/>
                  <a:pt x="3" y="350"/>
                </a:cubicBezTo>
                <a:cubicBezTo>
                  <a:pt x="774" y="1121"/>
                  <a:pt x="774" y="1121"/>
                  <a:pt x="774" y="1121"/>
                </a:cubicBezTo>
                <a:cubicBezTo>
                  <a:pt x="776" y="1122"/>
                  <a:pt x="778" y="1123"/>
                  <a:pt x="780" y="1123"/>
                </a:cubicBezTo>
                <a:cubicBezTo>
                  <a:pt x="782" y="1123"/>
                  <a:pt x="784" y="1122"/>
                  <a:pt x="785" y="1121"/>
                </a:cubicBezTo>
                <a:cubicBezTo>
                  <a:pt x="788" y="1118"/>
                  <a:pt x="788" y="1113"/>
                  <a:pt x="785" y="1110"/>
                </a:cubicBezTo>
                <a:lnTo>
                  <a:pt x="602" y="926"/>
                </a:lnTo>
                <a:close/>
                <a:moveTo>
                  <a:pt x="592" y="670"/>
                </a:moveTo>
                <a:cubicBezTo>
                  <a:pt x="592" y="710"/>
                  <a:pt x="581" y="740"/>
                  <a:pt x="561" y="763"/>
                </a:cubicBezTo>
                <a:cubicBezTo>
                  <a:pt x="540" y="785"/>
                  <a:pt x="513" y="796"/>
                  <a:pt x="479" y="796"/>
                </a:cubicBezTo>
                <a:cubicBezTo>
                  <a:pt x="476" y="796"/>
                  <a:pt x="474" y="796"/>
                  <a:pt x="472" y="796"/>
                </a:cubicBezTo>
                <a:cubicBezTo>
                  <a:pt x="366" y="690"/>
                  <a:pt x="366" y="690"/>
                  <a:pt x="366" y="690"/>
                </a:cubicBezTo>
                <a:cubicBezTo>
                  <a:pt x="365" y="684"/>
                  <a:pt x="365" y="677"/>
                  <a:pt x="365" y="670"/>
                </a:cubicBezTo>
                <a:cubicBezTo>
                  <a:pt x="365" y="281"/>
                  <a:pt x="365" y="281"/>
                  <a:pt x="365" y="281"/>
                </a:cubicBezTo>
                <a:cubicBezTo>
                  <a:pt x="365" y="242"/>
                  <a:pt x="375" y="211"/>
                  <a:pt x="396" y="188"/>
                </a:cubicBezTo>
                <a:cubicBezTo>
                  <a:pt x="417" y="165"/>
                  <a:pt x="445" y="154"/>
                  <a:pt x="479" y="154"/>
                </a:cubicBezTo>
                <a:cubicBezTo>
                  <a:pt x="513" y="154"/>
                  <a:pt x="540" y="165"/>
                  <a:pt x="561" y="189"/>
                </a:cubicBezTo>
                <a:cubicBezTo>
                  <a:pt x="581" y="212"/>
                  <a:pt x="592" y="242"/>
                  <a:pt x="592" y="281"/>
                </a:cubicBezTo>
                <a:lnTo>
                  <a:pt x="592" y="6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44" name="Freeform 6"/>
          <p:cNvSpPr>
            <a:spLocks noEditPoints="1"/>
          </p:cNvSpPr>
          <p:nvPr/>
        </p:nvSpPr>
        <p:spPr bwMode="auto">
          <a:xfrm>
            <a:off x="4909507" y="5774456"/>
            <a:ext cx="531814" cy="418336"/>
          </a:xfrm>
          <a:custGeom>
            <a:avLst/>
            <a:gdLst>
              <a:gd name="T0" fmla="*/ 1341 w 1427"/>
              <a:gd name="T1" fmla="*/ 648 h 1123"/>
              <a:gd name="T2" fmla="*/ 1341 w 1427"/>
              <a:gd name="T3" fmla="*/ 474 h 1123"/>
              <a:gd name="T4" fmla="*/ 1178 w 1427"/>
              <a:gd name="T5" fmla="*/ 474 h 1123"/>
              <a:gd name="T6" fmla="*/ 1178 w 1427"/>
              <a:gd name="T7" fmla="*/ 648 h 1123"/>
              <a:gd name="T8" fmla="*/ 982 w 1427"/>
              <a:gd name="T9" fmla="*/ 648 h 1123"/>
              <a:gd name="T10" fmla="*/ 1302 w 1427"/>
              <a:gd name="T11" fmla="*/ 8 h 1123"/>
              <a:gd name="T12" fmla="*/ 1116 w 1427"/>
              <a:gd name="T13" fmla="*/ 8 h 1123"/>
              <a:gd name="T14" fmla="*/ 796 w 1427"/>
              <a:gd name="T15" fmla="*/ 648 h 1123"/>
              <a:gd name="T16" fmla="*/ 796 w 1427"/>
              <a:gd name="T17" fmla="*/ 809 h 1123"/>
              <a:gd name="T18" fmla="*/ 1178 w 1427"/>
              <a:gd name="T19" fmla="*/ 809 h 1123"/>
              <a:gd name="T20" fmla="*/ 1178 w 1427"/>
              <a:gd name="T21" fmla="*/ 942 h 1123"/>
              <a:gd name="T22" fmla="*/ 1341 w 1427"/>
              <a:gd name="T23" fmla="*/ 942 h 1123"/>
              <a:gd name="T24" fmla="*/ 1341 w 1427"/>
              <a:gd name="T25" fmla="*/ 809 h 1123"/>
              <a:gd name="T26" fmla="*/ 1427 w 1427"/>
              <a:gd name="T27" fmla="*/ 809 h 1123"/>
              <a:gd name="T28" fmla="*/ 1427 w 1427"/>
              <a:gd name="T29" fmla="*/ 648 h 1123"/>
              <a:gd name="T30" fmla="*/ 1341 w 1427"/>
              <a:gd name="T31" fmla="*/ 648 h 1123"/>
              <a:gd name="T32" fmla="*/ 602 w 1427"/>
              <a:gd name="T33" fmla="*/ 926 h 1123"/>
              <a:gd name="T34" fmla="*/ 678 w 1427"/>
              <a:gd name="T35" fmla="*/ 877 h 1123"/>
              <a:gd name="T36" fmla="*/ 762 w 1427"/>
              <a:gd name="T37" fmla="*/ 672 h 1123"/>
              <a:gd name="T38" fmla="*/ 762 w 1427"/>
              <a:gd name="T39" fmla="*/ 278 h 1123"/>
              <a:gd name="T40" fmla="*/ 677 w 1427"/>
              <a:gd name="T41" fmla="*/ 72 h 1123"/>
              <a:gd name="T42" fmla="*/ 479 w 1427"/>
              <a:gd name="T43" fmla="*/ 0 h 1123"/>
              <a:gd name="T44" fmla="*/ 280 w 1427"/>
              <a:gd name="T45" fmla="*/ 72 h 1123"/>
              <a:gd name="T46" fmla="*/ 194 w 1427"/>
              <a:gd name="T47" fmla="*/ 278 h 1123"/>
              <a:gd name="T48" fmla="*/ 194 w 1427"/>
              <a:gd name="T49" fmla="*/ 519 h 1123"/>
              <a:gd name="T50" fmla="*/ 14 w 1427"/>
              <a:gd name="T51" fmla="*/ 338 h 1123"/>
              <a:gd name="T52" fmla="*/ 3 w 1427"/>
              <a:gd name="T53" fmla="*/ 338 h 1123"/>
              <a:gd name="T54" fmla="*/ 3 w 1427"/>
              <a:gd name="T55" fmla="*/ 350 h 1123"/>
              <a:gd name="T56" fmla="*/ 774 w 1427"/>
              <a:gd name="T57" fmla="*/ 1121 h 1123"/>
              <a:gd name="T58" fmla="*/ 780 w 1427"/>
              <a:gd name="T59" fmla="*/ 1123 h 1123"/>
              <a:gd name="T60" fmla="*/ 785 w 1427"/>
              <a:gd name="T61" fmla="*/ 1121 h 1123"/>
              <a:gd name="T62" fmla="*/ 785 w 1427"/>
              <a:gd name="T63" fmla="*/ 1110 h 1123"/>
              <a:gd name="T64" fmla="*/ 602 w 1427"/>
              <a:gd name="T65" fmla="*/ 926 h 1123"/>
              <a:gd name="T66" fmla="*/ 592 w 1427"/>
              <a:gd name="T67" fmla="*/ 670 h 1123"/>
              <a:gd name="T68" fmla="*/ 561 w 1427"/>
              <a:gd name="T69" fmla="*/ 763 h 1123"/>
              <a:gd name="T70" fmla="*/ 479 w 1427"/>
              <a:gd name="T71" fmla="*/ 796 h 1123"/>
              <a:gd name="T72" fmla="*/ 472 w 1427"/>
              <a:gd name="T73" fmla="*/ 796 h 1123"/>
              <a:gd name="T74" fmla="*/ 366 w 1427"/>
              <a:gd name="T75" fmla="*/ 690 h 1123"/>
              <a:gd name="T76" fmla="*/ 365 w 1427"/>
              <a:gd name="T77" fmla="*/ 670 h 1123"/>
              <a:gd name="T78" fmla="*/ 365 w 1427"/>
              <a:gd name="T79" fmla="*/ 281 h 1123"/>
              <a:gd name="T80" fmla="*/ 396 w 1427"/>
              <a:gd name="T81" fmla="*/ 188 h 1123"/>
              <a:gd name="T82" fmla="*/ 479 w 1427"/>
              <a:gd name="T83" fmla="*/ 154 h 1123"/>
              <a:gd name="T84" fmla="*/ 561 w 1427"/>
              <a:gd name="T85" fmla="*/ 189 h 1123"/>
              <a:gd name="T86" fmla="*/ 592 w 1427"/>
              <a:gd name="T87" fmla="*/ 281 h 1123"/>
              <a:gd name="T88" fmla="*/ 592 w 1427"/>
              <a:gd name="T89" fmla="*/ 670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27" h="1123">
                <a:moveTo>
                  <a:pt x="1341" y="648"/>
                </a:moveTo>
                <a:cubicBezTo>
                  <a:pt x="1341" y="474"/>
                  <a:pt x="1341" y="474"/>
                  <a:pt x="1341" y="474"/>
                </a:cubicBezTo>
                <a:cubicBezTo>
                  <a:pt x="1178" y="474"/>
                  <a:pt x="1178" y="474"/>
                  <a:pt x="1178" y="474"/>
                </a:cubicBezTo>
                <a:cubicBezTo>
                  <a:pt x="1178" y="648"/>
                  <a:pt x="1178" y="648"/>
                  <a:pt x="1178" y="648"/>
                </a:cubicBezTo>
                <a:cubicBezTo>
                  <a:pt x="982" y="648"/>
                  <a:pt x="982" y="648"/>
                  <a:pt x="982" y="648"/>
                </a:cubicBezTo>
                <a:cubicBezTo>
                  <a:pt x="1302" y="8"/>
                  <a:pt x="1302" y="8"/>
                  <a:pt x="1302" y="8"/>
                </a:cubicBezTo>
                <a:cubicBezTo>
                  <a:pt x="1116" y="8"/>
                  <a:pt x="1116" y="8"/>
                  <a:pt x="1116" y="8"/>
                </a:cubicBezTo>
                <a:cubicBezTo>
                  <a:pt x="796" y="648"/>
                  <a:pt x="796" y="648"/>
                  <a:pt x="796" y="648"/>
                </a:cubicBezTo>
                <a:cubicBezTo>
                  <a:pt x="796" y="809"/>
                  <a:pt x="796" y="809"/>
                  <a:pt x="796" y="809"/>
                </a:cubicBezTo>
                <a:cubicBezTo>
                  <a:pt x="1178" y="809"/>
                  <a:pt x="1178" y="809"/>
                  <a:pt x="1178" y="809"/>
                </a:cubicBezTo>
                <a:cubicBezTo>
                  <a:pt x="1178" y="942"/>
                  <a:pt x="1178" y="942"/>
                  <a:pt x="1178" y="942"/>
                </a:cubicBezTo>
                <a:cubicBezTo>
                  <a:pt x="1341" y="942"/>
                  <a:pt x="1341" y="942"/>
                  <a:pt x="1341" y="942"/>
                </a:cubicBezTo>
                <a:cubicBezTo>
                  <a:pt x="1341" y="809"/>
                  <a:pt x="1341" y="809"/>
                  <a:pt x="1341" y="809"/>
                </a:cubicBezTo>
                <a:cubicBezTo>
                  <a:pt x="1427" y="809"/>
                  <a:pt x="1427" y="809"/>
                  <a:pt x="1427" y="809"/>
                </a:cubicBezTo>
                <a:cubicBezTo>
                  <a:pt x="1427" y="648"/>
                  <a:pt x="1427" y="648"/>
                  <a:pt x="1427" y="648"/>
                </a:cubicBezTo>
                <a:lnTo>
                  <a:pt x="1341" y="648"/>
                </a:lnTo>
                <a:close/>
                <a:moveTo>
                  <a:pt x="602" y="926"/>
                </a:moveTo>
                <a:cubicBezTo>
                  <a:pt x="630" y="914"/>
                  <a:pt x="655" y="898"/>
                  <a:pt x="678" y="877"/>
                </a:cubicBezTo>
                <a:cubicBezTo>
                  <a:pt x="734" y="827"/>
                  <a:pt x="762" y="758"/>
                  <a:pt x="762" y="672"/>
                </a:cubicBezTo>
                <a:cubicBezTo>
                  <a:pt x="762" y="278"/>
                  <a:pt x="762" y="278"/>
                  <a:pt x="762" y="278"/>
                </a:cubicBezTo>
                <a:cubicBezTo>
                  <a:pt x="762" y="193"/>
                  <a:pt x="734" y="124"/>
                  <a:pt x="677" y="72"/>
                </a:cubicBezTo>
                <a:cubicBezTo>
                  <a:pt x="624" y="24"/>
                  <a:pt x="558" y="0"/>
                  <a:pt x="479" y="0"/>
                </a:cubicBezTo>
                <a:cubicBezTo>
                  <a:pt x="399" y="0"/>
                  <a:pt x="333" y="24"/>
                  <a:pt x="280" y="72"/>
                </a:cubicBezTo>
                <a:cubicBezTo>
                  <a:pt x="223" y="124"/>
                  <a:pt x="194" y="193"/>
                  <a:pt x="194" y="278"/>
                </a:cubicBezTo>
                <a:cubicBezTo>
                  <a:pt x="194" y="519"/>
                  <a:pt x="194" y="519"/>
                  <a:pt x="194" y="519"/>
                </a:cubicBezTo>
                <a:cubicBezTo>
                  <a:pt x="14" y="338"/>
                  <a:pt x="14" y="338"/>
                  <a:pt x="14" y="338"/>
                </a:cubicBezTo>
                <a:cubicBezTo>
                  <a:pt x="11" y="335"/>
                  <a:pt x="6" y="335"/>
                  <a:pt x="3" y="338"/>
                </a:cubicBezTo>
                <a:cubicBezTo>
                  <a:pt x="0" y="342"/>
                  <a:pt x="0" y="347"/>
                  <a:pt x="3" y="350"/>
                </a:cubicBezTo>
                <a:cubicBezTo>
                  <a:pt x="774" y="1121"/>
                  <a:pt x="774" y="1121"/>
                  <a:pt x="774" y="1121"/>
                </a:cubicBezTo>
                <a:cubicBezTo>
                  <a:pt x="776" y="1122"/>
                  <a:pt x="778" y="1123"/>
                  <a:pt x="780" y="1123"/>
                </a:cubicBezTo>
                <a:cubicBezTo>
                  <a:pt x="782" y="1123"/>
                  <a:pt x="784" y="1122"/>
                  <a:pt x="785" y="1121"/>
                </a:cubicBezTo>
                <a:cubicBezTo>
                  <a:pt x="788" y="1118"/>
                  <a:pt x="788" y="1113"/>
                  <a:pt x="785" y="1110"/>
                </a:cubicBezTo>
                <a:lnTo>
                  <a:pt x="602" y="926"/>
                </a:lnTo>
                <a:close/>
                <a:moveTo>
                  <a:pt x="592" y="670"/>
                </a:moveTo>
                <a:cubicBezTo>
                  <a:pt x="592" y="710"/>
                  <a:pt x="581" y="740"/>
                  <a:pt x="561" y="763"/>
                </a:cubicBezTo>
                <a:cubicBezTo>
                  <a:pt x="540" y="785"/>
                  <a:pt x="513" y="796"/>
                  <a:pt x="479" y="796"/>
                </a:cubicBezTo>
                <a:cubicBezTo>
                  <a:pt x="476" y="796"/>
                  <a:pt x="474" y="796"/>
                  <a:pt x="472" y="796"/>
                </a:cubicBezTo>
                <a:cubicBezTo>
                  <a:pt x="366" y="690"/>
                  <a:pt x="366" y="690"/>
                  <a:pt x="366" y="690"/>
                </a:cubicBezTo>
                <a:cubicBezTo>
                  <a:pt x="365" y="684"/>
                  <a:pt x="365" y="677"/>
                  <a:pt x="365" y="670"/>
                </a:cubicBezTo>
                <a:cubicBezTo>
                  <a:pt x="365" y="281"/>
                  <a:pt x="365" y="281"/>
                  <a:pt x="365" y="281"/>
                </a:cubicBezTo>
                <a:cubicBezTo>
                  <a:pt x="365" y="242"/>
                  <a:pt x="375" y="211"/>
                  <a:pt x="396" y="188"/>
                </a:cubicBezTo>
                <a:cubicBezTo>
                  <a:pt x="417" y="165"/>
                  <a:pt x="445" y="154"/>
                  <a:pt x="479" y="154"/>
                </a:cubicBezTo>
                <a:cubicBezTo>
                  <a:pt x="513" y="154"/>
                  <a:pt x="540" y="165"/>
                  <a:pt x="561" y="189"/>
                </a:cubicBezTo>
                <a:cubicBezTo>
                  <a:pt x="581" y="212"/>
                  <a:pt x="592" y="242"/>
                  <a:pt x="592" y="281"/>
                </a:cubicBezTo>
                <a:lnTo>
                  <a:pt x="592" y="6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31097" y="4175443"/>
            <a:ext cx="437490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en-US" altLang="ko-KR" sz="2400" b="1" spc="0" dirty="0">
                <a:solidFill>
                  <a:schemeClr val="bg1"/>
                </a:solidFill>
                <a:latin typeface="나눔바른고딕" panose="020B0600000101010101" charset="-127"/>
                <a:ea typeface="나눔바른고딕" panose="020B0600000101010101" charset="-127"/>
              </a:rPr>
              <a:t>Application cases</a:t>
            </a:r>
            <a:endParaRPr lang="ko-KR" altLang="en-US" sz="2400" b="1" spc="0" dirty="0">
              <a:solidFill>
                <a:schemeClr val="bg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89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9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gray">
          <a:xfrm>
            <a:off x="3278780" y="1814528"/>
            <a:ext cx="3348447" cy="16989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>
              <a:defRPr sz="5000" b="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26520"/>
                </a:solidFill>
                <a:latin typeface="DINPro-Bold" panose="02000503030000020004" pitchFamily="50" charset="0"/>
                <a:ea typeface="나눔바른고딕" panose="020B0603020101020101" pitchFamily="50" charset="-127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altLang="ko-KR" sz="13800" spc="-3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Dinbol" pitchFamily="2" charset="0"/>
              </a:rPr>
              <a:t>01</a:t>
            </a:r>
            <a:endParaRPr lang="en-US" altLang="ko-KR" sz="13800" spc="-3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Dinlig" pitchFamily="2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33683" y="2998007"/>
            <a:ext cx="3347513" cy="1008112"/>
          </a:xfrm>
          <a:prstGeom prst="rect">
            <a:avLst/>
          </a:prstGeom>
          <a:solidFill>
            <a:srgbClr val="3A95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629540" y="2998007"/>
            <a:ext cx="26469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3284985"/>
            <a:ext cx="990600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3600" b="1" spc="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0000101010101" charset="-127"/>
                <a:ea typeface="나눔바른고딕" panose="020B0600000101010101" charset="-127"/>
              </a:rPr>
              <a:t>Background and Purpose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393160" y="97394"/>
            <a:ext cx="3347513" cy="1008112"/>
          </a:xfrm>
          <a:prstGeom prst="rect">
            <a:avLst/>
          </a:prstGeom>
          <a:solidFill>
            <a:srgbClr val="3A95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2" descr="태풍 이미지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351"/>
            <a:ext cx="9144000" cy="6856413"/>
          </a:xfrm>
          <a:prstGeom prst="rect">
            <a:avLst/>
          </a:prstGeom>
          <a:noFill/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71475" y="277814"/>
            <a:ext cx="9144000" cy="10429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Typhoon!</a:t>
            </a:r>
            <a:endParaRPr lang="en-US" altLang="ko-KR" sz="4800" b="1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533508" name="AutoShape 4"/>
          <p:cNvSpPr>
            <a:spLocks noChangeArrowheads="1"/>
          </p:cNvSpPr>
          <p:nvPr/>
        </p:nvSpPr>
        <p:spPr bwMode="auto">
          <a:xfrm>
            <a:off x="4603750" y="5265739"/>
            <a:ext cx="681038" cy="858837"/>
          </a:xfrm>
          <a:prstGeom prst="triangle">
            <a:avLst>
              <a:gd name="adj" fmla="val 50000"/>
            </a:avLst>
          </a:prstGeom>
          <a:solidFill>
            <a:srgbClr val="000066">
              <a:alpha val="70000"/>
            </a:srgbClr>
          </a:solidFill>
          <a:ln w="63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Mincho" pitchFamily="18" charset="-128"/>
              <a:ea typeface="굴림체" pitchFamily="49" charset="-127"/>
            </a:endParaRPr>
          </a:p>
        </p:txBody>
      </p:sp>
      <p:sp>
        <p:nvSpPr>
          <p:cNvPr id="533509" name="Oval 5"/>
          <p:cNvSpPr>
            <a:spLocks noChangeArrowheads="1"/>
          </p:cNvSpPr>
          <p:nvPr/>
        </p:nvSpPr>
        <p:spPr bwMode="auto">
          <a:xfrm>
            <a:off x="4862514" y="5106989"/>
            <a:ext cx="161925" cy="161925"/>
          </a:xfrm>
          <a:prstGeom prst="ellipse">
            <a:avLst/>
          </a:prstGeom>
          <a:solidFill>
            <a:srgbClr val="333399"/>
          </a:solidFill>
          <a:ln w="15875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Mincho" pitchFamily="18" charset="-128"/>
              <a:ea typeface="굴림체" pitchFamily="49" charset="-127"/>
            </a:endParaRPr>
          </a:p>
        </p:txBody>
      </p:sp>
      <p:sp>
        <p:nvSpPr>
          <p:cNvPr id="533510" name="Rectangle 6"/>
          <p:cNvSpPr>
            <a:spLocks noChangeArrowheads="1"/>
          </p:cNvSpPr>
          <p:nvPr/>
        </p:nvSpPr>
        <p:spPr bwMode="auto">
          <a:xfrm>
            <a:off x="606698" y="2028031"/>
            <a:ext cx="3886200" cy="533400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>
            <a:prstShdw prst="shdw17" dist="17961" dir="2700000">
              <a:srgbClr val="FFDF85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굴림체" pitchFamily="49" charset="-127"/>
              </a:rPr>
              <a:t>Natural Disaster</a:t>
            </a:r>
            <a:r>
              <a:rPr lang="en-US" altLang="ko-KR" sz="3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굴림체" pitchFamily="49" charset="-127"/>
              </a:rPr>
              <a:t>?</a:t>
            </a:r>
            <a:endParaRPr lang="ko-KR" altLang="en-US" sz="3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굴림체" pitchFamily="49" charset="-127"/>
            </a:endParaRPr>
          </a:p>
        </p:txBody>
      </p:sp>
      <p:sp>
        <p:nvSpPr>
          <p:cNvPr id="533511" name="Rectangle 7"/>
          <p:cNvSpPr>
            <a:spLocks noChangeArrowheads="1"/>
          </p:cNvSpPr>
          <p:nvPr/>
        </p:nvSpPr>
        <p:spPr bwMode="auto">
          <a:xfrm>
            <a:off x="5560774" y="2020678"/>
            <a:ext cx="3964227" cy="538609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>
            <a:prstShdw prst="shdw17" dist="17961" dir="2700000">
              <a:srgbClr val="FFDF85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3500" b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굴림체" pitchFamily="49" charset="-127"/>
              </a:rPr>
              <a:t>Gift from Nature</a:t>
            </a:r>
            <a:r>
              <a:rPr lang="en-US" altLang="ko-KR" sz="35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굴림체" pitchFamily="49" charset="-127"/>
              </a:rPr>
              <a:t>?</a:t>
            </a:r>
            <a:endParaRPr lang="ko-KR" altLang="en-US" sz="35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굴림체" pitchFamily="49" charset="-127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825500" y="2741613"/>
            <a:ext cx="8281988" cy="2506662"/>
            <a:chOff x="280" y="1727"/>
            <a:chExt cx="5217" cy="1579"/>
          </a:xfrm>
        </p:grpSpPr>
        <p:sp>
          <p:nvSpPr>
            <p:cNvPr id="533513" name="Rectangle 9"/>
            <p:cNvSpPr>
              <a:spLocks noChangeArrowheads="1"/>
            </p:cNvSpPr>
            <p:nvPr/>
          </p:nvSpPr>
          <p:spPr bwMode="auto">
            <a:xfrm>
              <a:off x="1282" y="3238"/>
              <a:ext cx="3174" cy="68"/>
            </a:xfrm>
            <a:prstGeom prst="rect">
              <a:avLst/>
            </a:prstGeom>
            <a:solidFill>
              <a:srgbClr val="000066">
                <a:alpha val="70000"/>
              </a:srgbClr>
            </a:solidFill>
            <a:ln w="158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ko-KR">
                <a:solidFill>
                  <a:srgbClr val="000000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33514" name="AutoShape 10"/>
            <p:cNvSpPr>
              <a:spLocks noChangeArrowheads="1"/>
            </p:cNvSpPr>
            <p:nvPr/>
          </p:nvSpPr>
          <p:spPr bwMode="auto">
            <a:xfrm rot="16200000">
              <a:off x="1156" y="2270"/>
              <a:ext cx="294" cy="1769"/>
            </a:xfrm>
            <a:prstGeom prst="moon">
              <a:avLst>
                <a:gd name="adj" fmla="val 36343"/>
              </a:avLst>
            </a:prstGeom>
            <a:solidFill>
              <a:srgbClr val="000066">
                <a:alpha val="70000"/>
              </a:srgbClr>
            </a:solidFill>
            <a:ln w="158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15" name="AutoShape 11"/>
            <p:cNvSpPr>
              <a:spLocks noChangeArrowheads="1"/>
            </p:cNvSpPr>
            <p:nvPr/>
          </p:nvSpPr>
          <p:spPr bwMode="auto">
            <a:xfrm rot="16200000">
              <a:off x="4287" y="2274"/>
              <a:ext cx="294" cy="1769"/>
            </a:xfrm>
            <a:prstGeom prst="moon">
              <a:avLst>
                <a:gd name="adj" fmla="val 36343"/>
              </a:avLst>
            </a:prstGeom>
            <a:solidFill>
              <a:srgbClr val="000066">
                <a:alpha val="70000"/>
              </a:srgbClr>
            </a:solidFill>
            <a:ln w="158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16" name="Oval 12" descr="200509050230_00"/>
            <p:cNvSpPr>
              <a:spLocks noChangeArrowheads="1"/>
            </p:cNvSpPr>
            <p:nvPr/>
          </p:nvSpPr>
          <p:spPr bwMode="gray">
            <a:xfrm>
              <a:off x="280" y="2326"/>
              <a:ext cx="862" cy="862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17" name="Oval 13" descr="그림2"/>
            <p:cNvSpPr>
              <a:spLocks noChangeArrowheads="1"/>
            </p:cNvSpPr>
            <p:nvPr/>
          </p:nvSpPr>
          <p:spPr bwMode="gray">
            <a:xfrm>
              <a:off x="1575" y="2235"/>
              <a:ext cx="862" cy="862"/>
            </a:xfrm>
            <a:prstGeom prst="ellipse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18" name="Oval 14" descr="chart_2006_fal_01_05"/>
            <p:cNvSpPr>
              <a:spLocks noChangeArrowheads="1"/>
            </p:cNvSpPr>
            <p:nvPr/>
          </p:nvSpPr>
          <p:spPr bwMode="gray">
            <a:xfrm>
              <a:off x="967" y="2434"/>
              <a:ext cx="862" cy="862"/>
            </a:xfrm>
            <a:prstGeom prst="ellipse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19" name="Oval 15" descr="4a2b978acb838"/>
            <p:cNvSpPr>
              <a:spLocks noChangeArrowheads="1"/>
            </p:cNvSpPr>
            <p:nvPr/>
          </p:nvSpPr>
          <p:spPr bwMode="gray">
            <a:xfrm>
              <a:off x="3341" y="2332"/>
              <a:ext cx="862" cy="862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20" name="Oval 16" descr="그림3"/>
            <p:cNvSpPr>
              <a:spLocks noChangeArrowheads="1"/>
            </p:cNvSpPr>
            <p:nvPr/>
          </p:nvSpPr>
          <p:spPr bwMode="gray">
            <a:xfrm>
              <a:off x="4635" y="2331"/>
              <a:ext cx="862" cy="862"/>
            </a:xfrm>
            <a:prstGeom prst="ellipse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21" name="Oval 17" descr="2009090611471737054_1"/>
            <p:cNvSpPr>
              <a:spLocks noChangeArrowheads="1"/>
            </p:cNvSpPr>
            <p:nvPr/>
          </p:nvSpPr>
          <p:spPr bwMode="gray">
            <a:xfrm>
              <a:off x="4007" y="2434"/>
              <a:ext cx="862" cy="862"/>
            </a:xfrm>
            <a:prstGeom prst="ellipse">
              <a:avLst/>
            </a:pr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srgbClr val="000000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33522" name="Oval 18" descr="그림1"/>
            <p:cNvSpPr>
              <a:spLocks noChangeArrowheads="1"/>
            </p:cNvSpPr>
            <p:nvPr/>
          </p:nvSpPr>
          <p:spPr bwMode="gray">
            <a:xfrm>
              <a:off x="3973" y="1763"/>
              <a:ext cx="862" cy="862"/>
            </a:xfrm>
            <a:prstGeom prst="ellipse">
              <a:avLst/>
            </a:prstGeom>
            <a:blipFill dpi="0"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533523" name="Oval 19" descr="2009719211146815"/>
            <p:cNvSpPr>
              <a:spLocks noChangeArrowheads="1"/>
            </p:cNvSpPr>
            <p:nvPr/>
          </p:nvSpPr>
          <p:spPr bwMode="gray">
            <a:xfrm>
              <a:off x="882" y="1727"/>
              <a:ext cx="862" cy="862"/>
            </a:xfrm>
            <a:prstGeom prst="ellipse">
              <a:avLst/>
            </a:prstGeom>
            <a:blipFill dpi="0"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rgbClr val="000066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19000"/>
                </a:srgbClr>
              </a:outerShdw>
            </a:effec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</p:grpSp>
      <p:sp>
        <p:nvSpPr>
          <p:cNvPr id="533524" name="Rectangle 20"/>
          <p:cNvSpPr>
            <a:spLocks noChangeArrowheads="1"/>
          </p:cNvSpPr>
          <p:nvPr/>
        </p:nvSpPr>
        <p:spPr bwMode="auto">
          <a:xfrm>
            <a:off x="4718596" y="2074538"/>
            <a:ext cx="697306" cy="430887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>
            <a:prstShdw prst="shdw17" dist="17961" dir="2700000">
              <a:srgbClr val="FFDF85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굴림체" pitchFamily="49" charset="-127"/>
              </a:rPr>
              <a:t>or a</a:t>
            </a:r>
          </a:p>
        </p:txBody>
      </p:sp>
    </p:spTree>
    <p:extLst>
      <p:ext uri="{BB962C8B-B14F-4D97-AF65-F5344CB8AC3E}">
        <p14:creationId xmlns:p14="http://schemas.microsoft.com/office/powerpoint/2010/main" val="244378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3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-600000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6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-600000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AutoShape 26"/>
          <p:cNvSpPr>
            <a:spLocks noChangeArrowheads="1"/>
          </p:cNvSpPr>
          <p:nvPr/>
        </p:nvSpPr>
        <p:spPr bwMode="auto">
          <a:xfrm>
            <a:off x="1101726" y="5791984"/>
            <a:ext cx="7851775" cy="639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34902"/>
                  <a:invGamma/>
                </a:srgbClr>
              </a:gs>
              <a:gs pos="100000">
                <a:srgbClr val="99CC00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>
            <a:prstShdw prst="shdw17" dist="17961" dir="2700000">
              <a:srgbClr val="99CC00">
                <a:gamma/>
                <a:shade val="60000"/>
                <a:invGamma/>
              </a:srgbClr>
            </a:prstShdw>
          </a:effectLst>
        </p:spPr>
        <p:txBody>
          <a:bodyPr lIns="54000" tIns="0" rIns="0" bIns="0" anchor="ctr"/>
          <a:lstStyle/>
          <a:p>
            <a:pPr>
              <a:buFont typeface="Wingdings" pitchFamily="2" charset="2"/>
              <a:buNone/>
            </a:pPr>
            <a:r>
              <a:rPr lang="en-US" altLang="ko-KR" sz="20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  </a:t>
            </a:r>
            <a:r>
              <a:rPr lang="en-US" altLang="ko-KR" sz="200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Key Point of Water Resources Management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altLang="ko-KR" sz="2000" dirty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itchFamily="2" charset="2"/>
              </a:rPr>
              <a:t>                               Reducing Flood Discharge in Summer Season</a:t>
            </a:r>
            <a:endParaRPr lang="en-US" altLang="ko-KR" sz="2000" dirty="0">
              <a:solidFill>
                <a:srgbClr val="3333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29" name="WordArt 26"/>
          <p:cNvSpPr>
            <a:spLocks noChangeArrowheads="1" noChangeShapeType="1" noTextEdit="1"/>
          </p:cNvSpPr>
          <p:nvPr/>
        </p:nvSpPr>
        <p:spPr bwMode="auto">
          <a:xfrm>
            <a:off x="3343134" y="1237983"/>
            <a:ext cx="3148298" cy="369332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b="1" kern="1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Total Water Resources</a:t>
            </a:r>
            <a:endParaRPr lang="ko-KR" altLang="en-US" sz="2400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0" name="WordArt 26"/>
          <p:cNvSpPr>
            <a:spLocks noChangeArrowheads="1" noChangeShapeType="1" noTextEdit="1"/>
          </p:cNvSpPr>
          <p:nvPr/>
        </p:nvSpPr>
        <p:spPr bwMode="auto">
          <a:xfrm>
            <a:off x="4595395" y="1587846"/>
            <a:ext cx="578684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100%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1" name="WordArt 26"/>
          <p:cNvSpPr>
            <a:spLocks noChangeArrowheads="1" noChangeShapeType="1" noTextEdit="1"/>
          </p:cNvSpPr>
          <p:nvPr/>
        </p:nvSpPr>
        <p:spPr bwMode="auto">
          <a:xfrm>
            <a:off x="3203284" y="4647394"/>
            <a:ext cx="1317668" cy="369332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b="1" kern="1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Total Use</a:t>
            </a:r>
            <a:endParaRPr lang="ko-KR" altLang="en-US" sz="2400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2" name="WordArt 26"/>
          <p:cNvSpPr>
            <a:spLocks noChangeArrowheads="1" noChangeShapeType="1" noTextEdit="1"/>
          </p:cNvSpPr>
          <p:nvPr/>
        </p:nvSpPr>
        <p:spPr bwMode="auto">
          <a:xfrm>
            <a:off x="3634491" y="5065439"/>
            <a:ext cx="45525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26%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3" name="WordArt 26"/>
          <p:cNvSpPr>
            <a:spLocks noChangeArrowheads="1" noChangeShapeType="1" noTextEdit="1"/>
          </p:cNvSpPr>
          <p:nvPr/>
        </p:nvSpPr>
        <p:spPr bwMode="auto">
          <a:xfrm>
            <a:off x="2202092" y="2342171"/>
            <a:ext cx="1429879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River Runoff</a:t>
            </a:r>
            <a:endParaRPr lang="ko-KR" altLang="en-US" sz="2000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4" name="WordArt 26"/>
          <p:cNvSpPr>
            <a:spLocks noChangeArrowheads="1" noChangeShapeType="1" noTextEdit="1"/>
          </p:cNvSpPr>
          <p:nvPr/>
        </p:nvSpPr>
        <p:spPr bwMode="auto">
          <a:xfrm>
            <a:off x="2726712" y="2635859"/>
            <a:ext cx="45525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58%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5" name="WordArt 26"/>
          <p:cNvSpPr>
            <a:spLocks noChangeArrowheads="1" noChangeShapeType="1" noTextEdit="1"/>
          </p:cNvSpPr>
          <p:nvPr/>
        </p:nvSpPr>
        <p:spPr bwMode="auto">
          <a:xfrm>
            <a:off x="6636306" y="2331059"/>
            <a:ext cx="541816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Loss</a:t>
            </a:r>
            <a:endParaRPr lang="ko-KR" altLang="en-US" sz="2000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6" name="WordArt 26"/>
          <p:cNvSpPr>
            <a:spLocks noChangeArrowheads="1" noChangeShapeType="1" noTextEdit="1"/>
          </p:cNvSpPr>
          <p:nvPr/>
        </p:nvSpPr>
        <p:spPr bwMode="auto">
          <a:xfrm>
            <a:off x="6703399" y="2645384"/>
            <a:ext cx="45525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42%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39" name="WordArt 26"/>
          <p:cNvSpPr>
            <a:spLocks noChangeArrowheads="1" noChangeShapeType="1" noTextEdit="1"/>
          </p:cNvSpPr>
          <p:nvPr/>
        </p:nvSpPr>
        <p:spPr bwMode="auto">
          <a:xfrm>
            <a:off x="6981517" y="3489010"/>
            <a:ext cx="1869102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Flood Discharge</a:t>
            </a:r>
            <a:endParaRPr lang="ko-KR" altLang="en-US" sz="2000" b="1" kern="1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0" name="WordArt 26"/>
          <p:cNvSpPr>
            <a:spLocks noChangeArrowheads="1" noChangeShapeType="1" noTextEdit="1"/>
          </p:cNvSpPr>
          <p:nvPr/>
        </p:nvSpPr>
        <p:spPr bwMode="auto">
          <a:xfrm>
            <a:off x="1618731" y="3500123"/>
            <a:ext cx="59952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River</a:t>
            </a:r>
            <a:endParaRPr lang="ko-KR" altLang="en-US" sz="2000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1" name="WordArt 26"/>
          <p:cNvSpPr>
            <a:spLocks noChangeArrowheads="1" noChangeShapeType="1" noTextEdit="1"/>
          </p:cNvSpPr>
          <p:nvPr/>
        </p:nvSpPr>
        <p:spPr bwMode="auto">
          <a:xfrm>
            <a:off x="3565287" y="3508061"/>
            <a:ext cx="541816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Dam</a:t>
            </a:r>
            <a:endParaRPr lang="ko-KR" altLang="en-US" sz="2000" b="1" kern="1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2" name="WordArt 26"/>
          <p:cNvSpPr>
            <a:spLocks noChangeArrowheads="1" noChangeShapeType="1" noTextEdit="1"/>
          </p:cNvSpPr>
          <p:nvPr/>
        </p:nvSpPr>
        <p:spPr bwMode="auto">
          <a:xfrm>
            <a:off x="5041867" y="3493773"/>
            <a:ext cx="1484381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Groundwater</a:t>
            </a:r>
            <a:endParaRPr lang="ko-KR" altLang="en-US" sz="2000" b="1" kern="1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5" name="WordArt 26"/>
          <p:cNvSpPr>
            <a:spLocks noChangeArrowheads="1" noChangeShapeType="1" noTextEdit="1"/>
          </p:cNvSpPr>
          <p:nvPr/>
        </p:nvSpPr>
        <p:spPr bwMode="auto">
          <a:xfrm>
            <a:off x="7704039" y="3800160"/>
            <a:ext cx="512962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32%</a:t>
            </a:r>
            <a:endParaRPr lang="ko-KR" altLang="en-US" sz="2000" b="1" kern="1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6" name="WordArt 26"/>
          <p:cNvSpPr>
            <a:spLocks noChangeArrowheads="1" noChangeShapeType="1" noTextEdit="1"/>
          </p:cNvSpPr>
          <p:nvPr/>
        </p:nvSpPr>
        <p:spPr bwMode="auto">
          <a:xfrm>
            <a:off x="1601115" y="3811272"/>
            <a:ext cx="63158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10.8%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7" name="WordArt 26"/>
          <p:cNvSpPr>
            <a:spLocks noChangeArrowheads="1" noChangeShapeType="1" noTextEdit="1"/>
          </p:cNvSpPr>
          <p:nvPr/>
        </p:nvSpPr>
        <p:spPr bwMode="auto">
          <a:xfrm>
            <a:off x="3595868" y="3828735"/>
            <a:ext cx="455253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15%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48" name="WordArt 26"/>
          <p:cNvSpPr>
            <a:spLocks noChangeArrowheads="1" noChangeShapeType="1" noTextEdit="1"/>
          </p:cNvSpPr>
          <p:nvPr/>
        </p:nvSpPr>
        <p:spPr bwMode="auto">
          <a:xfrm>
            <a:off x="5597507" y="3817622"/>
            <a:ext cx="331821" cy="307777"/>
          </a:xfrm>
          <a:prstGeom prst="rect">
            <a:avLst/>
          </a:prstGeom>
        </p:spPr>
        <p:txBody>
          <a:bodyPr wrap="none" lIns="0" tIns="0" rIns="0" bIns="0" fromWordArt="1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000" b="1" kern="10" spc="-15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3%</a:t>
            </a:r>
            <a:endParaRPr lang="ko-KR" altLang="en-US" sz="2000" b="1" kern="10" spc="-15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74" name="AutoShape 150"/>
          <p:cNvSpPr>
            <a:spLocks noChangeArrowheads="1"/>
          </p:cNvSpPr>
          <p:nvPr/>
        </p:nvSpPr>
        <p:spPr bwMode="auto">
          <a:xfrm>
            <a:off x="6492457" y="2327686"/>
            <a:ext cx="908815" cy="669398"/>
          </a:xfrm>
          <a:prstGeom prst="roundRect">
            <a:avLst>
              <a:gd name="adj" fmla="val 29699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  <a:alpha val="50000"/>
              </a:srgbClr>
            </a:prstShdw>
          </a:effectLst>
        </p:spPr>
        <p:txBody>
          <a:bodyPr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endParaRPr lang="ko-KR" altLang="en-US" sz="1400" b="1" spc="-15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7575" name="AutoShape 151"/>
          <p:cNvSpPr>
            <a:spLocks noChangeArrowheads="1"/>
          </p:cNvSpPr>
          <p:nvPr/>
        </p:nvSpPr>
        <p:spPr bwMode="auto">
          <a:xfrm>
            <a:off x="6905627" y="3433249"/>
            <a:ext cx="2047874" cy="727275"/>
          </a:xfrm>
          <a:prstGeom prst="roundRect">
            <a:avLst>
              <a:gd name="adj" fmla="val 15546"/>
            </a:avLst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bg1">
                <a:lumMod val="95000"/>
                <a:alpha val="50000"/>
              </a:schemeClr>
            </a:prstShdw>
          </a:effectLst>
        </p:spPr>
        <p:txBody>
          <a:bodyPr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endParaRPr lang="ko-KR" altLang="en-US" sz="1400" b="1" spc="-15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487580" name="AutoShape 156"/>
          <p:cNvCxnSpPr>
            <a:cxnSpLocks noChangeShapeType="1"/>
          </p:cNvCxnSpPr>
          <p:nvPr/>
        </p:nvCxnSpPr>
        <p:spPr bwMode="auto">
          <a:xfrm rot="5400000">
            <a:off x="3763964" y="1070584"/>
            <a:ext cx="344487" cy="1995487"/>
          </a:xfrm>
          <a:prstGeom prst="bentConnector3">
            <a:avLst>
              <a:gd name="adj1" fmla="val 49769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81" name="AutoShape 157"/>
          <p:cNvCxnSpPr>
            <a:cxnSpLocks noChangeShapeType="1"/>
          </p:cNvCxnSpPr>
          <p:nvPr/>
        </p:nvCxnSpPr>
        <p:spPr bwMode="auto">
          <a:xfrm rot="16200000" flipH="1">
            <a:off x="5753101" y="1076934"/>
            <a:ext cx="333375" cy="1971675"/>
          </a:xfrm>
          <a:prstGeom prst="bentConnector3">
            <a:avLst>
              <a:gd name="adj1" fmla="val 50472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82" name="AutoShape 158"/>
          <p:cNvCxnSpPr>
            <a:cxnSpLocks noChangeShapeType="1"/>
          </p:cNvCxnSpPr>
          <p:nvPr/>
        </p:nvCxnSpPr>
        <p:spPr bwMode="auto">
          <a:xfrm rot="5400000">
            <a:off x="2236789" y="2712723"/>
            <a:ext cx="390525" cy="101282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83" name="AutoShape 159"/>
          <p:cNvCxnSpPr>
            <a:cxnSpLocks noChangeShapeType="1"/>
          </p:cNvCxnSpPr>
          <p:nvPr/>
        </p:nvCxnSpPr>
        <p:spPr bwMode="auto">
          <a:xfrm rot="16200000" flipH="1">
            <a:off x="3194051" y="2768286"/>
            <a:ext cx="392113" cy="903287"/>
          </a:xfrm>
          <a:prstGeom prst="bentConnector3">
            <a:avLst>
              <a:gd name="adj1" fmla="val 49796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84" name="AutoShape 160"/>
          <p:cNvCxnSpPr>
            <a:cxnSpLocks noChangeShapeType="1"/>
          </p:cNvCxnSpPr>
          <p:nvPr/>
        </p:nvCxnSpPr>
        <p:spPr bwMode="auto">
          <a:xfrm rot="16200000" flipH="1">
            <a:off x="4163220" y="1799117"/>
            <a:ext cx="390525" cy="284003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85" name="AutoShape 161"/>
          <p:cNvCxnSpPr>
            <a:cxnSpLocks noChangeShapeType="1"/>
          </p:cNvCxnSpPr>
          <p:nvPr/>
        </p:nvCxnSpPr>
        <p:spPr bwMode="auto">
          <a:xfrm rot="16200000" flipH="1">
            <a:off x="5241132" y="721204"/>
            <a:ext cx="382588" cy="4987925"/>
          </a:xfrm>
          <a:prstGeom prst="bentConnector3">
            <a:avLst>
              <a:gd name="adj1" fmla="val 49792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95" name="AutoShape 171"/>
          <p:cNvCxnSpPr>
            <a:cxnSpLocks noChangeShapeType="1"/>
          </p:cNvCxnSpPr>
          <p:nvPr/>
        </p:nvCxnSpPr>
        <p:spPr bwMode="auto">
          <a:xfrm rot="16200000" flipH="1">
            <a:off x="2705101" y="3400566"/>
            <a:ext cx="361950" cy="19208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96" name="AutoShape 172"/>
          <p:cNvCxnSpPr>
            <a:cxnSpLocks noChangeShapeType="1"/>
          </p:cNvCxnSpPr>
          <p:nvPr/>
        </p:nvCxnSpPr>
        <p:spPr bwMode="auto">
          <a:xfrm rot="16200000" flipH="1">
            <a:off x="3663951" y="4359416"/>
            <a:ext cx="360362" cy="4763"/>
          </a:xfrm>
          <a:prstGeom prst="bentConnector3">
            <a:avLst>
              <a:gd name="adj1" fmla="val 49778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cxnSp>
        <p:nvCxnSpPr>
          <p:cNvPr id="487597" name="AutoShape 173"/>
          <p:cNvCxnSpPr>
            <a:cxnSpLocks noChangeShapeType="1"/>
          </p:cNvCxnSpPr>
          <p:nvPr/>
        </p:nvCxnSpPr>
        <p:spPr bwMode="auto">
          <a:xfrm rot="5400000">
            <a:off x="4631532" y="3395010"/>
            <a:ext cx="361950" cy="193198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  <a:effectLst/>
        </p:spPr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Total amount of water resources and utilization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2611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29" descr="2009719211146815"/>
          <p:cNvSpPr>
            <a:spLocks noChangeArrowheads="1"/>
          </p:cNvSpPr>
          <p:nvPr/>
        </p:nvSpPr>
        <p:spPr bwMode="auto">
          <a:xfrm>
            <a:off x="1570038" y="2413273"/>
            <a:ext cx="2952750" cy="2014537"/>
          </a:xfrm>
          <a:prstGeom prst="roundRect">
            <a:avLst>
              <a:gd name="adj" fmla="val 7162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460846" name="Oval 46" descr="img7888"/>
          <p:cNvSpPr>
            <a:spLocks noChangeArrowheads="1"/>
          </p:cNvSpPr>
          <p:nvPr/>
        </p:nvSpPr>
        <p:spPr bwMode="gray">
          <a:xfrm>
            <a:off x="848544" y="2131651"/>
            <a:ext cx="1727200" cy="172878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Mincho" pitchFamily="18" charset="-128"/>
              <a:ea typeface="굴림체" pitchFamily="49" charset="-127"/>
            </a:endParaRPr>
          </a:p>
        </p:txBody>
      </p:sp>
      <p:sp>
        <p:nvSpPr>
          <p:cNvPr id="2" name="모서리가 둥근 직사각형 29" descr="img_18750"/>
          <p:cNvSpPr>
            <a:spLocks noChangeArrowheads="1"/>
          </p:cNvSpPr>
          <p:nvPr/>
        </p:nvSpPr>
        <p:spPr bwMode="auto">
          <a:xfrm>
            <a:off x="5313363" y="2414859"/>
            <a:ext cx="2952750" cy="2014538"/>
          </a:xfrm>
          <a:prstGeom prst="roundRect">
            <a:avLst>
              <a:gd name="adj" fmla="val 716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460848" name="Oval 48" descr="3425"/>
          <p:cNvSpPr>
            <a:spLocks noChangeArrowheads="1"/>
          </p:cNvSpPr>
          <p:nvPr/>
        </p:nvSpPr>
        <p:spPr bwMode="gray">
          <a:xfrm>
            <a:off x="7258248" y="2133240"/>
            <a:ext cx="1727200" cy="1728787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PMincho" pitchFamily="18" charset="-128"/>
              <a:ea typeface="굴림체" pitchFamily="49" charset="-127"/>
            </a:endParaRPr>
          </a:p>
        </p:txBody>
      </p:sp>
      <p:sp>
        <p:nvSpPr>
          <p:cNvPr id="460849" name="Text Box 49" descr="medical perspectives_EYEWIRE(04)_nfine"/>
          <p:cNvSpPr txBox="1">
            <a:spLocks noChangeArrowheads="1"/>
          </p:cNvSpPr>
          <p:nvPr/>
        </p:nvSpPr>
        <p:spPr bwMode="gray">
          <a:xfrm>
            <a:off x="2641601" y="2068784"/>
            <a:ext cx="1954213" cy="35083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7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Rainfall (Typhoon)</a:t>
            </a:r>
          </a:p>
        </p:txBody>
      </p:sp>
      <p:sp>
        <p:nvSpPr>
          <p:cNvPr id="460850" name="Text Box 50" descr="medical perspectives_EYEWIRE(04)_nfine"/>
          <p:cNvSpPr txBox="1">
            <a:spLocks noChangeArrowheads="1"/>
          </p:cNvSpPr>
          <p:nvPr/>
        </p:nvSpPr>
        <p:spPr bwMode="gray">
          <a:xfrm>
            <a:off x="5353051" y="2060848"/>
            <a:ext cx="1871663" cy="35083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7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Storage (Dam)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3875089" y="4770859"/>
            <a:ext cx="2185987" cy="314325"/>
            <a:chOff x="3704" y="1872"/>
            <a:chExt cx="827" cy="156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 rot="-1297425" flipH="1" flipV="1">
              <a:off x="3850" y="1872"/>
              <a:ext cx="681" cy="150"/>
              <a:chOff x="1565" y="2568"/>
              <a:chExt cx="1118" cy="279"/>
            </a:xfrm>
          </p:grpSpPr>
          <p:sp>
            <p:nvSpPr>
              <p:cNvPr id="460853" name="AutoShape 53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54" name="AutoShape 54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55" name="AutoShape 55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56" name="AutoShape 56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</p:grpSp>
        <p:grpSp>
          <p:nvGrpSpPr>
            <p:cNvPr id="6" name="Group 57"/>
            <p:cNvGrpSpPr>
              <a:grpSpLocks/>
            </p:cNvGrpSpPr>
            <p:nvPr/>
          </p:nvGrpSpPr>
          <p:grpSpPr bwMode="auto">
            <a:xfrm rot="56115" flipH="1" flipV="1">
              <a:off x="3704" y="1878"/>
              <a:ext cx="681" cy="150"/>
              <a:chOff x="1565" y="2568"/>
              <a:chExt cx="1118" cy="279"/>
            </a:xfrm>
          </p:grpSpPr>
          <p:sp>
            <p:nvSpPr>
              <p:cNvPr id="460858" name="AutoShape 58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59" name="AutoShape 59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60" name="AutoShape 60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  <p:sp>
            <p:nvSpPr>
              <p:cNvPr id="460861" name="AutoShape 61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PMincho" pitchFamily="18" charset="-128"/>
                  <a:ea typeface="굴림체" pitchFamily="49" charset="-127"/>
                </a:endParaRPr>
              </a:p>
            </p:txBody>
          </p:sp>
        </p:grpSp>
      </p:grpSp>
      <p:sp>
        <p:nvSpPr>
          <p:cNvPr id="3" name="Text Box 30"/>
          <p:cNvSpPr txBox="1">
            <a:spLocks noChangeArrowheads="1"/>
          </p:cNvSpPr>
          <p:nvPr/>
        </p:nvSpPr>
        <p:spPr bwMode="auto">
          <a:xfrm>
            <a:off x="776536" y="1340768"/>
            <a:ext cx="8136904" cy="44627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kumimoji="1" lang="en-US" altLang="ko-KR" sz="2300" b="1" dirty="0">
                <a:gradFill flip="none" rotWithShape="1">
                  <a:gsLst>
                    <a:gs pos="0">
                      <a:srgbClr val="00B0F0"/>
                    </a:gs>
                    <a:gs pos="100000">
                      <a:srgbClr val="0505FF"/>
                    </a:gs>
                  </a:gsLst>
                  <a:lin ang="5400000" scaled="1"/>
                  <a:tileRect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Minimizing Flood Damage</a:t>
            </a:r>
            <a:r>
              <a:rPr kumimoji="1" lang="en-US" altLang="ko-KR" sz="2300" b="1" dirty="0">
                <a:gradFill>
                  <a:gsLst>
                    <a:gs pos="89573">
                      <a:prstClr val="black">
                        <a:lumMod val="85000"/>
                        <a:lumOff val="15000"/>
                      </a:prstClr>
                    </a:gs>
                    <a:gs pos="80569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 and </a:t>
            </a:r>
            <a:r>
              <a:rPr kumimoji="1" lang="en-US" altLang="ko-KR" sz="2300" b="1" dirty="0">
                <a:gradFill>
                  <a:gsLst>
                    <a:gs pos="0">
                      <a:srgbClr val="F79646">
                        <a:lumMod val="75000"/>
                      </a:srgbClr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Maximizing Water Utilization</a:t>
            </a:r>
            <a:endParaRPr kumimoji="1" lang="en-US" altLang="en-US" sz="2300" b="1" dirty="0">
              <a:gradFill>
                <a:gsLst>
                  <a:gs pos="0">
                    <a:srgbClr val="F79646">
                      <a:lumMod val="75000"/>
                    </a:srgbClr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바른고딕" panose="020B0603020101020101" pitchFamily="50" charset="-127"/>
              <a:ea typeface="나눔바른고딕" panose="020B0603020101020101" pitchFamily="50" charset="-127"/>
              <a:cs typeface="+mj-cs"/>
            </a:endParaRPr>
          </a:p>
        </p:txBody>
      </p:sp>
      <p:sp>
        <p:nvSpPr>
          <p:cNvPr id="460973" name="AutoShape 141"/>
          <p:cNvSpPr>
            <a:spLocks noChangeArrowheads="1"/>
          </p:cNvSpPr>
          <p:nvPr/>
        </p:nvSpPr>
        <p:spPr bwMode="auto">
          <a:xfrm>
            <a:off x="1136576" y="5057192"/>
            <a:ext cx="1977827" cy="1332072"/>
          </a:xfrm>
          <a:prstGeom prst="roundRect">
            <a:avLst>
              <a:gd name="adj" fmla="val 7250"/>
            </a:avLst>
          </a:prstGeom>
          <a:blipFill dpi="0" rotWithShape="0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2225" algn="ctr">
            <a:solidFill>
              <a:srgbClr val="C0C0C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latin typeface="Joanna MT"/>
              <a:ea typeface="굴림체" pitchFamily="49" charset="-127"/>
            </a:endParaRPr>
          </a:p>
        </p:txBody>
      </p:sp>
      <p:sp>
        <p:nvSpPr>
          <p:cNvPr id="460974" name="AutoShape 144"/>
          <p:cNvSpPr>
            <a:spLocks noChangeArrowheads="1"/>
          </p:cNvSpPr>
          <p:nvPr/>
        </p:nvSpPr>
        <p:spPr bwMode="auto">
          <a:xfrm>
            <a:off x="3224808" y="5058780"/>
            <a:ext cx="1977827" cy="1332073"/>
          </a:xfrm>
          <a:prstGeom prst="roundRect">
            <a:avLst>
              <a:gd name="adj" fmla="val 7250"/>
            </a:avLst>
          </a:prstGeom>
          <a:blipFill dpi="0" rotWithShape="0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2225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latin typeface="Joanna MT"/>
              <a:ea typeface="굴림체" pitchFamily="49" charset="-127"/>
            </a:endParaRPr>
          </a:p>
        </p:txBody>
      </p:sp>
      <p:sp>
        <p:nvSpPr>
          <p:cNvPr id="460975" name="AutoShape 147"/>
          <p:cNvSpPr>
            <a:spLocks noChangeArrowheads="1"/>
          </p:cNvSpPr>
          <p:nvPr/>
        </p:nvSpPr>
        <p:spPr bwMode="auto">
          <a:xfrm>
            <a:off x="7367662" y="5049255"/>
            <a:ext cx="1977826" cy="1332073"/>
          </a:xfrm>
          <a:prstGeom prst="roundRect">
            <a:avLst>
              <a:gd name="adj" fmla="val 7250"/>
            </a:avLst>
          </a:prstGeom>
          <a:blipFill dpi="0" rotWithShape="0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2225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latin typeface="Joanna MT"/>
              <a:ea typeface="굴림체" pitchFamily="49" charset="-127"/>
            </a:endParaRPr>
          </a:p>
        </p:txBody>
      </p:sp>
      <p:sp>
        <p:nvSpPr>
          <p:cNvPr id="460976" name="AutoShape 150"/>
          <p:cNvSpPr>
            <a:spLocks noChangeArrowheads="1"/>
          </p:cNvSpPr>
          <p:nvPr/>
        </p:nvSpPr>
        <p:spPr bwMode="auto">
          <a:xfrm>
            <a:off x="5313040" y="5044492"/>
            <a:ext cx="1977826" cy="1332072"/>
          </a:xfrm>
          <a:prstGeom prst="roundRect">
            <a:avLst>
              <a:gd name="adj" fmla="val 7250"/>
            </a:avLst>
          </a:prstGeom>
          <a:blipFill dpi="0" rotWithShape="0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2225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ko-KR" altLang="en-US" sz="1400" b="1">
              <a:solidFill>
                <a:srgbClr val="000000"/>
              </a:solidFill>
              <a:latin typeface="Joanna MT"/>
              <a:ea typeface="굴림체" pitchFamily="49" charset="-127"/>
            </a:endParaRPr>
          </a:p>
        </p:txBody>
      </p:sp>
      <p:grpSp>
        <p:nvGrpSpPr>
          <p:cNvPr id="7" name="Group 160"/>
          <p:cNvGrpSpPr>
            <a:grpSpLocks/>
          </p:cNvGrpSpPr>
          <p:nvPr/>
        </p:nvGrpSpPr>
        <p:grpSpPr bwMode="auto">
          <a:xfrm>
            <a:off x="3689351" y="3555759"/>
            <a:ext cx="2519363" cy="1376756"/>
            <a:chOff x="2084" y="1627"/>
            <a:chExt cx="1587" cy="1126"/>
          </a:xfrm>
        </p:grpSpPr>
        <p:pic>
          <p:nvPicPr>
            <p:cNvPr id="460862" name="Picture 62" descr="circuler_1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091" y="1705"/>
              <a:ext cx="1571" cy="1048"/>
            </a:xfrm>
            <a:prstGeom prst="rect">
              <a:avLst/>
            </a:prstGeom>
            <a:noFill/>
          </p:spPr>
        </p:pic>
        <p:sp>
          <p:nvSpPr>
            <p:cNvPr id="460956" name="Oval 156"/>
            <p:cNvSpPr>
              <a:spLocks noChangeArrowheads="1"/>
            </p:cNvSpPr>
            <p:nvPr/>
          </p:nvSpPr>
          <p:spPr bwMode="gray">
            <a:xfrm>
              <a:off x="2091" y="1627"/>
              <a:ext cx="1561" cy="105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2353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222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ko-KR" altLang="en-US" sz="1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PMincho" pitchFamily="18" charset="-128"/>
                <a:ea typeface="굴림체" pitchFamily="49" charset="-127"/>
              </a:endParaRPr>
            </a:p>
          </p:txBody>
        </p:sp>
        <p:sp>
          <p:nvSpPr>
            <p:cNvPr id="460957" name="Text Box 157"/>
            <p:cNvSpPr txBox="1">
              <a:spLocks noChangeArrowheads="1"/>
            </p:cNvSpPr>
            <p:nvPr/>
          </p:nvSpPr>
          <p:spPr bwMode="gray">
            <a:xfrm>
              <a:off x="2084" y="1910"/>
              <a:ext cx="1587" cy="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120650" indent="-120650" algn="ctr" latinLnBrk="0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ko-KR" sz="2000" b="1" spc="50" dirty="0">
                  <a:ln w="11430"/>
                  <a:gradFill>
                    <a:gsLst>
                      <a:gs pos="25000">
                        <a:srgbClr val="333399">
                          <a:satMod val="155000"/>
                        </a:srgbClr>
                      </a:gs>
                      <a:gs pos="100000">
                        <a:srgbClr val="333399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ahoma" pitchFamily="34" charset="0"/>
                </a:rPr>
                <a:t>Maximization</a:t>
              </a:r>
            </a:p>
            <a:p>
              <a:pPr marL="120650" indent="-120650" algn="ctr" latinLnBrk="0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ko-KR" sz="2000" b="1" spc="50" dirty="0">
                  <a:ln w="11430"/>
                  <a:gradFill>
                    <a:gsLst>
                      <a:gs pos="25000">
                        <a:srgbClr val="333399">
                          <a:satMod val="155000"/>
                        </a:srgbClr>
                      </a:gs>
                      <a:gs pos="100000">
                        <a:srgbClr val="333399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ahoma" pitchFamily="34" charset="0"/>
                </a:rPr>
                <a:t>of Water Use</a:t>
              </a:r>
            </a:p>
            <a:p>
              <a:pPr marL="120650" indent="-120650" algn="ctr" latinLnBrk="0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ko-KR" sz="2000" b="1" spc="50" dirty="0">
                  <a:ln w="11430"/>
                  <a:gradFill>
                    <a:gsLst>
                      <a:gs pos="25000">
                        <a:srgbClr val="333399">
                          <a:satMod val="155000"/>
                        </a:srgbClr>
                      </a:gs>
                      <a:gs pos="100000">
                        <a:srgbClr val="333399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ahoma" pitchFamily="34" charset="0"/>
                </a:rPr>
                <a:t>Efficiency</a:t>
              </a:r>
            </a:p>
          </p:txBody>
        </p:sp>
      </p:grpSp>
      <p:sp>
        <p:nvSpPr>
          <p:cNvPr id="460980" name="WordArt 26"/>
          <p:cNvSpPr>
            <a:spLocks noChangeArrowheads="1" noChangeShapeType="1" noTextEdit="1"/>
          </p:cNvSpPr>
          <p:nvPr/>
        </p:nvSpPr>
        <p:spPr bwMode="auto">
          <a:xfrm>
            <a:off x="1202635" y="5958753"/>
            <a:ext cx="1728192" cy="312812"/>
          </a:xfrm>
          <a:prstGeom prst="rect">
            <a:avLst/>
          </a:prstGeom>
        </p:spPr>
        <p:txBody>
          <a:bodyPr wrap="none" lIns="0" tIns="0" rIns="0" bIns="0" fromWordArt="1" anchor="ctr" anchorCtr="0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400" b="1" kern="10" dirty="0">
                <a:ln w="9525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굴림체" pitchFamily="49" charset="-127"/>
                <a:cs typeface="Tahoma"/>
              </a:rPr>
              <a:t>Agricultural</a:t>
            </a:r>
            <a:endParaRPr lang="ko-KR" altLang="en-US" sz="4400" b="1" kern="10" dirty="0">
              <a:ln w="952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ea typeface="굴림체" pitchFamily="49" charset="-127"/>
              <a:cs typeface="Tahoma"/>
            </a:endParaRPr>
          </a:p>
        </p:txBody>
      </p:sp>
      <p:sp>
        <p:nvSpPr>
          <p:cNvPr id="460981" name="WordArt 26"/>
          <p:cNvSpPr>
            <a:spLocks noChangeArrowheads="1" noChangeShapeType="1" noTextEdit="1"/>
          </p:cNvSpPr>
          <p:nvPr/>
        </p:nvSpPr>
        <p:spPr bwMode="auto">
          <a:xfrm>
            <a:off x="3500692" y="5958753"/>
            <a:ext cx="1424506" cy="280130"/>
          </a:xfrm>
          <a:prstGeom prst="rect">
            <a:avLst/>
          </a:prstGeom>
        </p:spPr>
        <p:txBody>
          <a:bodyPr wrap="none" lIns="0" tIns="0" rIns="0" bIns="0" fromWordArt="1" anchor="ctr" anchorCtr="0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400" b="1" kern="10" dirty="0">
                <a:ln w="9525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굴림체" pitchFamily="49" charset="-127"/>
                <a:cs typeface="Tahoma"/>
              </a:rPr>
              <a:t>Domestic</a:t>
            </a:r>
            <a:endParaRPr lang="ko-KR" altLang="en-US" sz="4400" b="1" kern="10" dirty="0">
              <a:ln w="952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ea typeface="굴림체" pitchFamily="49" charset="-127"/>
              <a:cs typeface="Tahoma"/>
            </a:endParaRPr>
          </a:p>
        </p:txBody>
      </p:sp>
      <p:sp>
        <p:nvSpPr>
          <p:cNvPr id="460982" name="WordArt 26"/>
          <p:cNvSpPr>
            <a:spLocks noChangeArrowheads="1" noChangeShapeType="1" noTextEdit="1"/>
          </p:cNvSpPr>
          <p:nvPr/>
        </p:nvSpPr>
        <p:spPr bwMode="auto">
          <a:xfrm>
            <a:off x="7470568" y="5958753"/>
            <a:ext cx="1743843" cy="280130"/>
          </a:xfrm>
          <a:prstGeom prst="rect">
            <a:avLst/>
          </a:prstGeom>
        </p:spPr>
        <p:txBody>
          <a:bodyPr wrap="none" lIns="0" tIns="0" rIns="0" bIns="0" fromWordArt="1" anchor="ctr" anchorCtr="0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400" b="1" kern="10" dirty="0">
                <a:ln w="9525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굴림체" pitchFamily="49" charset="-127"/>
                <a:cs typeface="Tahoma"/>
              </a:rPr>
              <a:t>Environmental</a:t>
            </a:r>
            <a:endParaRPr lang="ko-KR" altLang="en-US" sz="4400" b="1" kern="10" dirty="0">
              <a:ln w="952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ea typeface="굴림체" pitchFamily="49" charset="-127"/>
              <a:cs typeface="Tahoma"/>
            </a:endParaRPr>
          </a:p>
        </p:txBody>
      </p:sp>
      <p:sp>
        <p:nvSpPr>
          <p:cNvPr id="460983" name="WordArt 26"/>
          <p:cNvSpPr>
            <a:spLocks noChangeArrowheads="1" noChangeShapeType="1" noTextEdit="1"/>
          </p:cNvSpPr>
          <p:nvPr/>
        </p:nvSpPr>
        <p:spPr bwMode="auto">
          <a:xfrm>
            <a:off x="5588366" y="5935795"/>
            <a:ext cx="1424505" cy="280130"/>
          </a:xfrm>
          <a:prstGeom prst="rect">
            <a:avLst/>
          </a:prstGeom>
        </p:spPr>
        <p:txBody>
          <a:bodyPr wrap="none" lIns="0" tIns="0" rIns="0" bIns="0" fromWordArt="1" anchor="ctr" anchorCtr="0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400" b="1" kern="10" dirty="0">
                <a:ln w="9525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굴림체" pitchFamily="49" charset="-127"/>
                <a:cs typeface="Tahoma"/>
              </a:rPr>
              <a:t>Industrial</a:t>
            </a:r>
            <a:endParaRPr lang="ko-KR" altLang="en-US" sz="4400" b="1" kern="10" dirty="0">
              <a:ln w="952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ea typeface="굴림체" pitchFamily="49" charset="-127"/>
              <a:cs typeface="Tahoma"/>
            </a:endParaRP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Main objective of water resource operation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876210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" name="그림 44" descr="watercycle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146" y="983414"/>
            <a:ext cx="8837342" cy="587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직사각형 115"/>
          <p:cNvSpPr/>
          <p:nvPr/>
        </p:nvSpPr>
        <p:spPr>
          <a:xfrm>
            <a:off x="2103812" y="1196752"/>
            <a:ext cx="5235729" cy="36933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Precipitation Predictions System (PFS)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2884474" y="6021288"/>
            <a:ext cx="3674403" cy="61555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1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Flood </a:t>
            </a:r>
            <a:r>
              <a:rPr lang="en-US" altLang="ko-KR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Analysis</a:t>
            </a:r>
            <a:r>
              <a:rPr lang="en-US" altLang="ko-KR" sz="1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System</a:t>
            </a:r>
            <a:r>
              <a:rPr lang="ko-KR" altLang="en-US" sz="1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(FAS)</a:t>
            </a:r>
          </a:p>
          <a:p>
            <a:pPr algn="ctr">
              <a:defRPr/>
            </a:pPr>
            <a:r>
              <a:rPr lang="en-US" altLang="ko-KR" sz="1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(K-DRUM)</a:t>
            </a:r>
          </a:p>
        </p:txBody>
      </p:sp>
      <p:sp>
        <p:nvSpPr>
          <p:cNvPr id="16" name="제목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Water cycle and simulation systems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03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K-Series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47" t="17213" r="3765" b="3340"/>
          <a:stretch/>
        </p:blipFill>
        <p:spPr>
          <a:xfrm>
            <a:off x="351416" y="1196751"/>
            <a:ext cx="9138088" cy="543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800" name="Picture 352" descr="hydro-cyc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9980" y="2023436"/>
            <a:ext cx="2987762" cy="2941618"/>
          </a:xfrm>
          <a:prstGeom prst="rect">
            <a:avLst/>
          </a:prstGeom>
          <a:noFill/>
        </p:spPr>
      </p:pic>
      <p:pic>
        <p:nvPicPr>
          <p:cNvPr id="488801" name="Picture 353" descr="q20020831153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77258" y="908720"/>
            <a:ext cx="3790283" cy="4022705"/>
          </a:xfrm>
          <a:prstGeom prst="rect">
            <a:avLst/>
          </a:prstGeom>
          <a:noFill/>
        </p:spPr>
      </p:pic>
      <p:sp>
        <p:nvSpPr>
          <p:cNvPr id="488748" name="Freeform 300"/>
          <p:cNvSpPr>
            <a:spLocks noEditPoints="1"/>
          </p:cNvSpPr>
          <p:nvPr/>
        </p:nvSpPr>
        <p:spPr bwMode="gray">
          <a:xfrm rot="-1827127">
            <a:off x="1265651" y="2135057"/>
            <a:ext cx="5201453" cy="4482511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ko-KR" altLang="en-US" sz="16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301"/>
          <p:cNvGrpSpPr>
            <a:grpSpLocks/>
          </p:cNvGrpSpPr>
          <p:nvPr/>
        </p:nvGrpSpPr>
        <p:grpSpPr bwMode="auto">
          <a:xfrm>
            <a:off x="4575791" y="4620865"/>
            <a:ext cx="1657004" cy="1674906"/>
            <a:chOff x="1610" y="1344"/>
            <a:chExt cx="2041" cy="2223"/>
          </a:xfrm>
        </p:grpSpPr>
        <p:sp>
          <p:nvSpPr>
            <p:cNvPr id="488750" name="Oval 302"/>
            <p:cNvSpPr>
              <a:spLocks noChangeArrowheads="1"/>
            </p:cNvSpPr>
            <p:nvPr/>
          </p:nvSpPr>
          <p:spPr bwMode="gray">
            <a:xfrm>
              <a:off x="1610" y="2704"/>
              <a:ext cx="2041" cy="86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1" name="Oval 303"/>
            <p:cNvSpPr>
              <a:spLocks noChangeArrowheads="1"/>
            </p:cNvSpPr>
            <p:nvPr/>
          </p:nvSpPr>
          <p:spPr bwMode="gray">
            <a:xfrm>
              <a:off x="1701" y="1344"/>
              <a:ext cx="1859" cy="1859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2" name="Oval 304"/>
            <p:cNvSpPr>
              <a:spLocks noChangeArrowheads="1"/>
            </p:cNvSpPr>
            <p:nvPr/>
          </p:nvSpPr>
          <p:spPr bwMode="gray">
            <a:xfrm>
              <a:off x="1725" y="1354"/>
              <a:ext cx="1814" cy="181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3" name="Oval 305"/>
            <p:cNvSpPr>
              <a:spLocks noChangeArrowheads="1"/>
            </p:cNvSpPr>
            <p:nvPr/>
          </p:nvSpPr>
          <p:spPr bwMode="gray">
            <a:xfrm>
              <a:off x="1744" y="1372"/>
              <a:ext cx="1726" cy="169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79216"/>
                    <a:invGamma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4" name="Oval 306"/>
            <p:cNvSpPr>
              <a:spLocks noChangeArrowheads="1"/>
            </p:cNvSpPr>
            <p:nvPr/>
          </p:nvSpPr>
          <p:spPr bwMode="gray">
            <a:xfrm>
              <a:off x="1844" y="1420"/>
              <a:ext cx="1535" cy="137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Group 308"/>
          <p:cNvGrpSpPr>
            <a:grpSpLocks/>
          </p:cNvGrpSpPr>
          <p:nvPr/>
        </p:nvGrpSpPr>
        <p:grpSpPr bwMode="auto">
          <a:xfrm>
            <a:off x="2313312" y="4903184"/>
            <a:ext cx="1674735" cy="1823202"/>
            <a:chOff x="1610" y="1344"/>
            <a:chExt cx="2041" cy="2223"/>
          </a:xfrm>
        </p:grpSpPr>
        <p:sp>
          <p:nvSpPr>
            <p:cNvPr id="488757" name="Oval 309"/>
            <p:cNvSpPr>
              <a:spLocks noChangeArrowheads="1"/>
            </p:cNvSpPr>
            <p:nvPr/>
          </p:nvSpPr>
          <p:spPr bwMode="gray">
            <a:xfrm>
              <a:off x="1610" y="2704"/>
              <a:ext cx="2041" cy="86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8" name="Oval 310"/>
            <p:cNvSpPr>
              <a:spLocks noChangeArrowheads="1"/>
            </p:cNvSpPr>
            <p:nvPr/>
          </p:nvSpPr>
          <p:spPr bwMode="gray">
            <a:xfrm>
              <a:off x="1701" y="1344"/>
              <a:ext cx="1859" cy="1859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59" name="Oval 311"/>
            <p:cNvSpPr>
              <a:spLocks noChangeArrowheads="1"/>
            </p:cNvSpPr>
            <p:nvPr/>
          </p:nvSpPr>
          <p:spPr bwMode="gray">
            <a:xfrm>
              <a:off x="1725" y="1354"/>
              <a:ext cx="1814" cy="181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0" name="Oval 312"/>
            <p:cNvSpPr>
              <a:spLocks noChangeArrowheads="1"/>
            </p:cNvSpPr>
            <p:nvPr/>
          </p:nvSpPr>
          <p:spPr bwMode="gray">
            <a:xfrm>
              <a:off x="1744" y="1372"/>
              <a:ext cx="1726" cy="169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79216"/>
                    <a:invGamma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1" name="Oval 313"/>
            <p:cNvSpPr>
              <a:spLocks noChangeArrowheads="1"/>
            </p:cNvSpPr>
            <p:nvPr/>
          </p:nvSpPr>
          <p:spPr bwMode="gray">
            <a:xfrm>
              <a:off x="1844" y="1420"/>
              <a:ext cx="1535" cy="137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Group 314"/>
          <p:cNvGrpSpPr>
            <a:grpSpLocks/>
          </p:cNvGrpSpPr>
          <p:nvPr/>
        </p:nvGrpSpPr>
        <p:grpSpPr bwMode="auto">
          <a:xfrm>
            <a:off x="689725" y="3688428"/>
            <a:ext cx="1495425" cy="1627187"/>
            <a:chOff x="1610" y="1344"/>
            <a:chExt cx="2041" cy="2223"/>
          </a:xfrm>
        </p:grpSpPr>
        <p:sp>
          <p:nvSpPr>
            <p:cNvPr id="488763" name="Oval 315"/>
            <p:cNvSpPr>
              <a:spLocks noChangeArrowheads="1"/>
            </p:cNvSpPr>
            <p:nvPr/>
          </p:nvSpPr>
          <p:spPr bwMode="gray">
            <a:xfrm>
              <a:off x="1610" y="2704"/>
              <a:ext cx="2041" cy="86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4" name="Oval 316"/>
            <p:cNvSpPr>
              <a:spLocks noChangeArrowheads="1"/>
            </p:cNvSpPr>
            <p:nvPr/>
          </p:nvSpPr>
          <p:spPr bwMode="gray">
            <a:xfrm>
              <a:off x="1701" y="1344"/>
              <a:ext cx="1859" cy="1859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5" name="Oval 317"/>
            <p:cNvSpPr>
              <a:spLocks noChangeArrowheads="1"/>
            </p:cNvSpPr>
            <p:nvPr/>
          </p:nvSpPr>
          <p:spPr bwMode="gray">
            <a:xfrm>
              <a:off x="1725" y="1354"/>
              <a:ext cx="1814" cy="181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6" name="Oval 318"/>
            <p:cNvSpPr>
              <a:spLocks noChangeArrowheads="1"/>
            </p:cNvSpPr>
            <p:nvPr/>
          </p:nvSpPr>
          <p:spPr bwMode="gray">
            <a:xfrm>
              <a:off x="1744" y="1372"/>
              <a:ext cx="1726" cy="169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79216"/>
                    <a:invGamma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67" name="Oval 319"/>
            <p:cNvSpPr>
              <a:spLocks noChangeArrowheads="1"/>
            </p:cNvSpPr>
            <p:nvPr/>
          </p:nvSpPr>
          <p:spPr bwMode="gray">
            <a:xfrm>
              <a:off x="1844" y="1420"/>
              <a:ext cx="1535" cy="137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Group 320"/>
          <p:cNvGrpSpPr>
            <a:grpSpLocks/>
          </p:cNvGrpSpPr>
          <p:nvPr/>
        </p:nvGrpSpPr>
        <p:grpSpPr bwMode="auto">
          <a:xfrm>
            <a:off x="1500263" y="1595800"/>
            <a:ext cx="1339850" cy="1460500"/>
            <a:chOff x="1610" y="1344"/>
            <a:chExt cx="2041" cy="2223"/>
          </a:xfrm>
        </p:grpSpPr>
        <p:sp>
          <p:nvSpPr>
            <p:cNvPr id="488769" name="Oval 321"/>
            <p:cNvSpPr>
              <a:spLocks noChangeArrowheads="1"/>
            </p:cNvSpPr>
            <p:nvPr/>
          </p:nvSpPr>
          <p:spPr bwMode="gray">
            <a:xfrm>
              <a:off x="1610" y="2704"/>
              <a:ext cx="2041" cy="86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70" name="Oval 322"/>
            <p:cNvSpPr>
              <a:spLocks noChangeArrowheads="1"/>
            </p:cNvSpPr>
            <p:nvPr/>
          </p:nvSpPr>
          <p:spPr bwMode="gray">
            <a:xfrm>
              <a:off x="1701" y="1344"/>
              <a:ext cx="1859" cy="1859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71" name="Oval 323"/>
            <p:cNvSpPr>
              <a:spLocks noChangeArrowheads="1"/>
            </p:cNvSpPr>
            <p:nvPr/>
          </p:nvSpPr>
          <p:spPr bwMode="gray">
            <a:xfrm>
              <a:off x="1725" y="1354"/>
              <a:ext cx="1814" cy="181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72" name="Oval 324"/>
            <p:cNvSpPr>
              <a:spLocks noChangeArrowheads="1"/>
            </p:cNvSpPr>
            <p:nvPr/>
          </p:nvSpPr>
          <p:spPr bwMode="gray">
            <a:xfrm>
              <a:off x="1744" y="1372"/>
              <a:ext cx="1726" cy="169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79216"/>
                    <a:invGamma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88773" name="Oval 325"/>
            <p:cNvSpPr>
              <a:spLocks noChangeArrowheads="1"/>
            </p:cNvSpPr>
            <p:nvPr/>
          </p:nvSpPr>
          <p:spPr bwMode="gray">
            <a:xfrm>
              <a:off x="1844" y="1420"/>
              <a:ext cx="1535" cy="1375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88794" name="Rectangle 346"/>
          <p:cNvSpPr>
            <a:spLocks noChangeArrowheads="1"/>
          </p:cNvSpPr>
          <p:nvPr/>
        </p:nvSpPr>
        <p:spPr bwMode="auto">
          <a:xfrm>
            <a:off x="6142439" y="2709292"/>
            <a:ext cx="2681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ko-KR" sz="25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Distributed Runoff Model</a:t>
            </a:r>
            <a:endParaRPr lang="ko-KR" altLang="en-US" sz="25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8796" name="Text Box 348"/>
          <p:cNvSpPr txBox="1">
            <a:spLocks noChangeArrowheads="1"/>
          </p:cNvSpPr>
          <p:nvPr/>
        </p:nvSpPr>
        <p:spPr bwMode="auto">
          <a:xfrm>
            <a:off x="1483061" y="2005410"/>
            <a:ext cx="1374254" cy="49244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altLang="ko-KR" sz="1300" b="1" dirty="0">
                <a:solidFill>
                  <a:srgbClr val="000000"/>
                </a:solidFill>
                <a:latin typeface="+mn-ea"/>
              </a:rPr>
              <a:t>GIS/RS/GPS</a:t>
            </a:r>
          </a:p>
          <a:p>
            <a:pPr algn="ctr">
              <a:buFontTx/>
              <a:buNone/>
            </a:pPr>
            <a:r>
              <a:rPr lang="en-US" altLang="ko-KR" sz="1300" b="1" dirty="0">
                <a:solidFill>
                  <a:srgbClr val="000000"/>
                </a:solidFill>
                <a:latin typeface="+mn-ea"/>
              </a:rPr>
              <a:t>Data</a:t>
            </a:r>
            <a:endParaRPr lang="ko-KR" altLang="en-US" sz="13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88797" name="Text Box 349"/>
          <p:cNvSpPr txBox="1">
            <a:spLocks noChangeArrowheads="1"/>
          </p:cNvSpPr>
          <p:nvPr/>
        </p:nvSpPr>
        <p:spPr bwMode="auto">
          <a:xfrm>
            <a:off x="611937" y="4106657"/>
            <a:ext cx="1651000" cy="55399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ko-KR" sz="1500" b="1" dirty="0">
                <a:solidFill>
                  <a:srgbClr val="000000"/>
                </a:solidFill>
                <a:latin typeface="+mn-ea"/>
              </a:rPr>
              <a:t>Computing</a:t>
            </a:r>
          </a:p>
          <a:p>
            <a:pPr algn="ctr">
              <a:buFontTx/>
              <a:buNone/>
            </a:pPr>
            <a:r>
              <a:rPr lang="en-US" altLang="ko-KR" sz="1500" b="1" dirty="0">
                <a:solidFill>
                  <a:srgbClr val="000000"/>
                </a:solidFill>
                <a:latin typeface="+mn-ea"/>
              </a:rPr>
              <a:t>Power</a:t>
            </a:r>
            <a:endParaRPr lang="ko-KR" altLang="en-US" sz="15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88798" name="Text Box 350"/>
          <p:cNvSpPr txBox="1">
            <a:spLocks noChangeArrowheads="1"/>
          </p:cNvSpPr>
          <p:nvPr/>
        </p:nvSpPr>
        <p:spPr bwMode="auto">
          <a:xfrm>
            <a:off x="4598144" y="4941168"/>
            <a:ext cx="1651000" cy="96949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ko-KR" sz="1900" b="1" dirty="0">
                <a:solidFill>
                  <a:srgbClr val="000000"/>
                </a:solidFill>
                <a:latin typeface="+mn-ea"/>
              </a:rPr>
              <a:t>Predictive</a:t>
            </a:r>
          </a:p>
          <a:p>
            <a:pPr algn="ctr">
              <a:buFontTx/>
              <a:buNone/>
            </a:pPr>
            <a:r>
              <a:rPr lang="en-US" altLang="ko-KR" sz="1900" b="1" dirty="0">
                <a:solidFill>
                  <a:srgbClr val="000000"/>
                </a:solidFill>
                <a:latin typeface="+mn-ea"/>
              </a:rPr>
              <a:t>Needs &amp;</a:t>
            </a:r>
          </a:p>
          <a:p>
            <a:pPr algn="ctr">
              <a:buFontTx/>
              <a:buNone/>
            </a:pPr>
            <a:r>
              <a:rPr lang="en-US" altLang="ko-KR" sz="1900" b="1" dirty="0">
                <a:solidFill>
                  <a:srgbClr val="000000"/>
                </a:solidFill>
                <a:latin typeface="+mn-ea"/>
              </a:rPr>
              <a:t>Power</a:t>
            </a:r>
            <a:endParaRPr lang="ko-KR" altLang="en-US" sz="19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88799" name="Text Box 351"/>
          <p:cNvSpPr txBox="1">
            <a:spLocks noChangeArrowheads="1"/>
          </p:cNvSpPr>
          <p:nvPr/>
        </p:nvSpPr>
        <p:spPr bwMode="auto">
          <a:xfrm>
            <a:off x="2275712" y="5170547"/>
            <a:ext cx="1813192" cy="8771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altLang="ko-KR" sz="1700" b="1" dirty="0">
                <a:solidFill>
                  <a:srgbClr val="000000"/>
                </a:solidFill>
                <a:latin typeface="+mn-ea"/>
              </a:rPr>
              <a:t>Complex</a:t>
            </a:r>
          </a:p>
          <a:p>
            <a:pPr algn="ctr">
              <a:buFontTx/>
              <a:buNone/>
            </a:pPr>
            <a:r>
              <a:rPr lang="en-US" altLang="ko-KR" sz="1700" b="1" dirty="0">
                <a:solidFill>
                  <a:srgbClr val="000000"/>
                </a:solidFill>
                <a:latin typeface="+mn-ea"/>
              </a:rPr>
              <a:t>Watershed</a:t>
            </a:r>
          </a:p>
          <a:p>
            <a:pPr algn="ctr">
              <a:buFontTx/>
              <a:buNone/>
            </a:pPr>
            <a:r>
              <a:rPr lang="en-US" altLang="ko-KR" sz="1700" b="1" dirty="0">
                <a:solidFill>
                  <a:srgbClr val="000000"/>
                </a:solidFill>
                <a:latin typeface="+mn-ea"/>
              </a:rPr>
              <a:t>Characteristics</a:t>
            </a:r>
            <a:endParaRPr lang="ko-KR" altLang="en-US" sz="17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Why do we need a distributed runoff model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228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gray">
          <a:xfrm>
            <a:off x="3278780" y="1814528"/>
            <a:ext cx="3348447" cy="16989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>
              <a:defRPr sz="5000" b="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26520"/>
                </a:solidFill>
                <a:latin typeface="DINPro-Bold" panose="02000503030000020004" pitchFamily="50" charset="0"/>
                <a:ea typeface="나눔바른고딕" panose="020B0603020101020101" pitchFamily="50" charset="-127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altLang="ko-KR" sz="13800" spc="-3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Dinbol" pitchFamily="2" charset="0"/>
              </a:rPr>
              <a:t>02</a:t>
            </a:r>
            <a:endParaRPr lang="en-US" altLang="ko-KR" sz="13800" spc="-3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Dinlig" pitchFamily="2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33683" y="2998007"/>
            <a:ext cx="3347513" cy="1008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629540" y="2998007"/>
            <a:ext cx="26469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3284985"/>
            <a:ext cx="990600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3600" spc="-1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0000101010101" charset="-127"/>
                <a:ea typeface="나눔바른고딕" panose="020B0600000101010101" charset="-127"/>
              </a:rPr>
              <a:t>Overview and Function</a:t>
            </a:r>
            <a:endParaRPr lang="ko-KR" altLang="en-US" sz="3600" b="1" spc="-1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387" y="371963"/>
            <a:ext cx="13430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6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AutoShape 2"/>
          <p:cNvSpPr>
            <a:spLocks noChangeArrowheads="1"/>
          </p:cNvSpPr>
          <p:nvPr/>
        </p:nvSpPr>
        <p:spPr bwMode="auto">
          <a:xfrm>
            <a:off x="2088976" y="1412776"/>
            <a:ext cx="2209800" cy="8382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9525">
                  <a:noFill/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Deterministic</a:t>
            </a:r>
          </a:p>
        </p:txBody>
      </p:sp>
      <p:sp>
        <p:nvSpPr>
          <p:cNvPr id="1142787" name="AutoShape 3"/>
          <p:cNvSpPr>
            <a:spLocks noChangeArrowheads="1"/>
          </p:cNvSpPr>
          <p:nvPr/>
        </p:nvSpPr>
        <p:spPr bwMode="auto">
          <a:xfrm>
            <a:off x="6858000" y="1412776"/>
            <a:ext cx="2209800" cy="8382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9525">
                  <a:noFill/>
                </a:ln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Stochastic</a:t>
            </a:r>
          </a:p>
        </p:txBody>
      </p:sp>
      <p:sp>
        <p:nvSpPr>
          <p:cNvPr id="1142788" name="AutoShape 4"/>
          <p:cNvSpPr>
            <a:spLocks noChangeArrowheads="1"/>
          </p:cNvSpPr>
          <p:nvPr/>
        </p:nvSpPr>
        <p:spPr bwMode="auto">
          <a:xfrm>
            <a:off x="869776" y="2631976"/>
            <a:ext cx="2209800" cy="8382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Hydrodynamics</a:t>
            </a:r>
          </a:p>
        </p:txBody>
      </p:sp>
      <p:cxnSp>
        <p:nvCxnSpPr>
          <p:cNvPr id="1142789" name="AutoShape 5"/>
          <p:cNvCxnSpPr>
            <a:cxnSpLocks noChangeShapeType="1"/>
            <a:stCxn id="1142786" idx="2"/>
            <a:endCxn id="1142788" idx="0"/>
          </p:cNvCxnSpPr>
          <p:nvPr/>
        </p:nvCxnSpPr>
        <p:spPr bwMode="auto">
          <a:xfrm rot="5400000">
            <a:off x="2393776" y="1831876"/>
            <a:ext cx="381000" cy="1219200"/>
          </a:xfrm>
          <a:prstGeom prst="bentConnector3">
            <a:avLst>
              <a:gd name="adj1" fmla="val 50000"/>
            </a:avLst>
          </a:prstGeom>
          <a:ln>
            <a:solidFill>
              <a:schemeClr val="accent1"/>
            </a:solidFill>
            <a:headEnd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42790" name="AutoShape 6"/>
          <p:cNvSpPr>
            <a:spLocks noChangeArrowheads="1"/>
          </p:cNvSpPr>
          <p:nvPr/>
        </p:nvSpPr>
        <p:spPr bwMode="auto">
          <a:xfrm>
            <a:off x="2088976" y="4003576"/>
            <a:ext cx="1905000" cy="76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Distributed</a:t>
            </a:r>
          </a:p>
        </p:txBody>
      </p:sp>
      <p:sp>
        <p:nvSpPr>
          <p:cNvPr id="1142791" name="AutoShape 7"/>
          <p:cNvSpPr>
            <a:spLocks noChangeArrowheads="1"/>
          </p:cNvSpPr>
          <p:nvPr/>
        </p:nvSpPr>
        <p:spPr bwMode="auto">
          <a:xfrm>
            <a:off x="3231976" y="2631976"/>
            <a:ext cx="2209800" cy="8382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Black Box</a:t>
            </a:r>
          </a:p>
        </p:txBody>
      </p:sp>
      <p:sp>
        <p:nvSpPr>
          <p:cNvPr id="1142792" name="AutoShape 8"/>
          <p:cNvSpPr>
            <a:spLocks noChangeArrowheads="1"/>
          </p:cNvSpPr>
          <p:nvPr/>
        </p:nvSpPr>
        <p:spPr bwMode="auto">
          <a:xfrm>
            <a:off x="5594176" y="2631976"/>
            <a:ext cx="1981200" cy="8382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Conceptual</a:t>
            </a:r>
          </a:p>
        </p:txBody>
      </p:sp>
      <p:sp>
        <p:nvSpPr>
          <p:cNvPr id="1142793" name="AutoShape 9"/>
          <p:cNvSpPr>
            <a:spLocks noChangeArrowheads="1"/>
          </p:cNvSpPr>
          <p:nvPr/>
        </p:nvSpPr>
        <p:spPr bwMode="auto">
          <a:xfrm>
            <a:off x="945976" y="5451376"/>
            <a:ext cx="1905000" cy="76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Fully Distributed</a:t>
            </a:r>
          </a:p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Grid/Unit</a:t>
            </a:r>
          </a:p>
        </p:txBody>
      </p:sp>
      <p:sp>
        <p:nvSpPr>
          <p:cNvPr id="1142794" name="AutoShape 10"/>
          <p:cNvSpPr>
            <a:spLocks noChangeArrowheads="1"/>
          </p:cNvSpPr>
          <p:nvPr/>
        </p:nvSpPr>
        <p:spPr bwMode="auto">
          <a:xfrm>
            <a:off x="3155776" y="5451376"/>
            <a:ext cx="1981200" cy="7620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Semi-Distributed</a:t>
            </a:r>
          </a:p>
          <a:p>
            <a:pPr algn="ctr" latinLnBrk="0">
              <a:lnSpc>
                <a:spcPct val="100000"/>
              </a:lnSpc>
            </a:pPr>
            <a:r>
              <a:rPr lang="en-US" altLang="ko-KR" sz="1600" b="1" spc="5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Subareas</a:t>
            </a:r>
          </a:p>
        </p:txBody>
      </p:sp>
      <p:sp>
        <p:nvSpPr>
          <p:cNvPr id="1142795" name="AutoShape 11"/>
          <p:cNvSpPr>
            <a:spLocks noChangeArrowheads="1"/>
          </p:cNvSpPr>
          <p:nvPr/>
        </p:nvSpPr>
        <p:spPr bwMode="auto">
          <a:xfrm>
            <a:off x="6356176" y="5451376"/>
            <a:ext cx="1981200" cy="7620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Statistical </a:t>
            </a:r>
          </a:p>
          <a:p>
            <a:pPr algn="ctr" latinLnBrk="0">
              <a:lnSpc>
                <a:spcPct val="100000"/>
              </a:lnSpc>
            </a:pPr>
            <a:r>
              <a:rPr lang="en-US" altLang="ko-KR" sz="1600" b="1" spc="5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Distribution</a:t>
            </a:r>
          </a:p>
        </p:txBody>
      </p:sp>
      <p:cxnSp>
        <p:nvCxnSpPr>
          <p:cNvPr id="1142796" name="AutoShape 12"/>
          <p:cNvCxnSpPr>
            <a:cxnSpLocks noChangeShapeType="1"/>
            <a:stCxn id="1142786" idx="2"/>
            <a:endCxn id="1142791" idx="0"/>
          </p:cNvCxnSpPr>
          <p:nvPr/>
        </p:nvCxnSpPr>
        <p:spPr bwMode="auto">
          <a:xfrm rot="16200000" flipH="1">
            <a:off x="3574876" y="1869976"/>
            <a:ext cx="381000" cy="1143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42797" name="AutoShape 13"/>
          <p:cNvCxnSpPr>
            <a:cxnSpLocks noChangeShapeType="1"/>
            <a:stCxn id="1142788" idx="2"/>
            <a:endCxn id="1142790" idx="0"/>
          </p:cNvCxnSpPr>
          <p:nvPr/>
        </p:nvCxnSpPr>
        <p:spPr bwMode="auto">
          <a:xfrm rot="16200000" flipH="1">
            <a:off x="2241376" y="3203476"/>
            <a:ext cx="533400" cy="1066800"/>
          </a:xfrm>
          <a:prstGeom prst="bentConnector3">
            <a:avLst>
              <a:gd name="adj1" fmla="val 50000"/>
            </a:avLst>
          </a:prstGeom>
          <a:ln>
            <a:solidFill>
              <a:schemeClr val="accent1"/>
            </a:solidFill>
            <a:headEnd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42798" name="AutoShape 14"/>
          <p:cNvSpPr>
            <a:spLocks noChangeArrowheads="1"/>
          </p:cNvSpPr>
          <p:nvPr/>
        </p:nvSpPr>
        <p:spPr bwMode="auto">
          <a:xfrm>
            <a:off x="4603576" y="4003576"/>
            <a:ext cx="1905000" cy="762000"/>
          </a:xfrm>
          <a:prstGeom prst="flowChartProcess">
            <a:avLst/>
          </a:prstGeom>
          <a:ln w="12700"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ko-KR" sz="1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Lumped</a:t>
            </a:r>
          </a:p>
        </p:txBody>
      </p:sp>
      <p:cxnSp>
        <p:nvCxnSpPr>
          <p:cNvPr id="1142799" name="AutoShape 15"/>
          <p:cNvCxnSpPr>
            <a:cxnSpLocks noChangeShapeType="1"/>
            <a:stCxn id="1142792" idx="2"/>
            <a:endCxn id="1142798" idx="0"/>
          </p:cNvCxnSpPr>
          <p:nvPr/>
        </p:nvCxnSpPr>
        <p:spPr bwMode="auto">
          <a:xfrm rot="5400000">
            <a:off x="5803726" y="3222526"/>
            <a:ext cx="533400" cy="1028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42800" name="AutoShape 16"/>
          <p:cNvCxnSpPr>
            <a:cxnSpLocks noChangeShapeType="1"/>
            <a:stCxn id="1142792" idx="2"/>
            <a:endCxn id="1142790" idx="0"/>
          </p:cNvCxnSpPr>
          <p:nvPr/>
        </p:nvCxnSpPr>
        <p:spPr bwMode="auto">
          <a:xfrm rot="5400000">
            <a:off x="4546426" y="1965226"/>
            <a:ext cx="533400" cy="3543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42801" name="AutoShape 17"/>
          <p:cNvCxnSpPr>
            <a:cxnSpLocks noChangeShapeType="1"/>
            <a:stCxn id="1142790" idx="2"/>
            <a:endCxn id="1142793" idx="0"/>
          </p:cNvCxnSpPr>
          <p:nvPr/>
        </p:nvCxnSpPr>
        <p:spPr bwMode="auto">
          <a:xfrm rot="5400000">
            <a:off x="2127076" y="4536976"/>
            <a:ext cx="685800" cy="1143000"/>
          </a:xfrm>
          <a:prstGeom prst="bentConnector3">
            <a:avLst>
              <a:gd name="adj1" fmla="val 50000"/>
            </a:avLst>
          </a:prstGeom>
          <a:ln>
            <a:solidFill>
              <a:schemeClr val="accent1"/>
            </a:solidFill>
            <a:headEnd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42802" name="AutoShape 18"/>
          <p:cNvCxnSpPr>
            <a:cxnSpLocks noChangeShapeType="1"/>
            <a:stCxn id="1142790" idx="2"/>
            <a:endCxn id="1142794" idx="0"/>
          </p:cNvCxnSpPr>
          <p:nvPr/>
        </p:nvCxnSpPr>
        <p:spPr bwMode="auto">
          <a:xfrm rot="16200000" flipH="1">
            <a:off x="3251026" y="4556026"/>
            <a:ext cx="685800" cy="11049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42803" name="AutoShape 19"/>
          <p:cNvCxnSpPr>
            <a:cxnSpLocks noChangeShapeType="1"/>
            <a:stCxn id="1142798" idx="2"/>
            <a:endCxn id="1142795" idx="0"/>
          </p:cNvCxnSpPr>
          <p:nvPr/>
        </p:nvCxnSpPr>
        <p:spPr bwMode="auto">
          <a:xfrm rot="16200000" flipH="1">
            <a:off x="6108526" y="4213126"/>
            <a:ext cx="685800" cy="1790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42804" name="AutoShape 20"/>
          <p:cNvCxnSpPr>
            <a:cxnSpLocks noChangeShapeType="1"/>
            <a:stCxn id="1142786" idx="2"/>
            <a:endCxn id="1142792" idx="0"/>
          </p:cNvCxnSpPr>
          <p:nvPr/>
        </p:nvCxnSpPr>
        <p:spPr bwMode="auto">
          <a:xfrm rot="16200000" flipH="1">
            <a:off x="4698826" y="746026"/>
            <a:ext cx="381000" cy="33909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Hydrologic model classification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294967295"/>
          </p:nvPr>
        </p:nvSpPr>
        <p:spPr>
          <a:xfrm>
            <a:off x="7772400" y="6526213"/>
            <a:ext cx="2133600" cy="2587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38709C-DF12-42A5-A3A3-C85839EBDDE2}" type="slidenum">
              <a:rPr lang="en-US" altLang="ko-KR" smtClean="0"/>
              <a:pPr>
                <a:defRPr/>
              </a:pPr>
              <a:t>11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833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13040" y="1196529"/>
            <a:ext cx="3744416" cy="5544839"/>
            <a:chOff x="1352" y="2142"/>
            <a:chExt cx="3104" cy="1756"/>
          </a:xfrm>
        </p:grpSpPr>
        <p:sp>
          <p:nvSpPr>
            <p:cNvPr id="126" name="AutoShape 3"/>
            <p:cNvSpPr>
              <a:spLocks noChangeArrowheads="1"/>
            </p:cNvSpPr>
            <p:nvPr/>
          </p:nvSpPr>
          <p:spPr bwMode="auto">
            <a:xfrm>
              <a:off x="1352" y="2142"/>
              <a:ext cx="3104" cy="1756"/>
            </a:xfrm>
            <a:prstGeom prst="roundRect">
              <a:avLst>
                <a:gd name="adj" fmla="val 362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BDE6EC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7" name="AutoShape 4"/>
            <p:cNvSpPr>
              <a:spLocks noChangeArrowheads="1"/>
            </p:cNvSpPr>
            <p:nvPr/>
          </p:nvSpPr>
          <p:spPr bwMode="auto">
            <a:xfrm>
              <a:off x="1373" y="2155"/>
              <a:ext cx="3054" cy="484"/>
            </a:xfrm>
            <a:prstGeom prst="roundRect">
              <a:avLst>
                <a:gd name="adj" fmla="val 13162"/>
              </a:avLst>
            </a:prstGeom>
            <a:gradFill rotWithShape="1">
              <a:gsLst>
                <a:gs pos="0">
                  <a:srgbClr val="89D5DF"/>
                </a:gs>
                <a:gs pos="100000">
                  <a:srgbClr val="F8FAFE"/>
                </a:gs>
              </a:gsLst>
              <a:lin ang="5400000" scaled="1"/>
            </a:gra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48544" y="1196529"/>
            <a:ext cx="3744416" cy="5544839"/>
            <a:chOff x="1352" y="2142"/>
            <a:chExt cx="3104" cy="1756"/>
          </a:xfrm>
        </p:grpSpPr>
        <p:sp>
          <p:nvSpPr>
            <p:cNvPr id="123" name="AutoShape 3"/>
            <p:cNvSpPr>
              <a:spLocks noChangeArrowheads="1"/>
            </p:cNvSpPr>
            <p:nvPr/>
          </p:nvSpPr>
          <p:spPr bwMode="auto">
            <a:xfrm>
              <a:off x="1352" y="2142"/>
              <a:ext cx="3104" cy="1756"/>
            </a:xfrm>
            <a:prstGeom prst="roundRect">
              <a:avLst>
                <a:gd name="adj" fmla="val 362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BDE6EC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4" name="AutoShape 4"/>
            <p:cNvSpPr>
              <a:spLocks noChangeArrowheads="1"/>
            </p:cNvSpPr>
            <p:nvPr/>
          </p:nvSpPr>
          <p:spPr bwMode="auto">
            <a:xfrm>
              <a:off x="1373" y="2155"/>
              <a:ext cx="3054" cy="484"/>
            </a:xfrm>
            <a:prstGeom prst="roundRect">
              <a:avLst>
                <a:gd name="adj" fmla="val 13162"/>
              </a:avLst>
            </a:prstGeom>
            <a:gradFill rotWithShape="1">
              <a:gsLst>
                <a:gs pos="0">
                  <a:srgbClr val="89D5DF"/>
                </a:gs>
                <a:gs pos="100000">
                  <a:srgbClr val="F8FAFE"/>
                </a:gs>
              </a:gsLst>
              <a:lin ang="5400000" scaled="1"/>
            </a:gra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185"/>
          <p:cNvGrpSpPr>
            <a:grpSpLocks/>
          </p:cNvGrpSpPr>
          <p:nvPr/>
        </p:nvGrpSpPr>
        <p:grpSpPr bwMode="auto">
          <a:xfrm>
            <a:off x="1427040" y="1780730"/>
            <a:ext cx="3028947" cy="4926018"/>
            <a:chOff x="1103" y="898"/>
            <a:chExt cx="1908" cy="3103"/>
          </a:xfrm>
        </p:grpSpPr>
        <p:grpSp>
          <p:nvGrpSpPr>
            <p:cNvPr id="5" name="Group 80"/>
            <p:cNvGrpSpPr>
              <a:grpSpLocks/>
            </p:cNvGrpSpPr>
            <p:nvPr/>
          </p:nvGrpSpPr>
          <p:grpSpPr bwMode="auto">
            <a:xfrm>
              <a:off x="1256" y="2896"/>
              <a:ext cx="1131" cy="1105"/>
              <a:chOff x="1308" y="2787"/>
              <a:chExt cx="1131" cy="1105"/>
            </a:xfrm>
          </p:grpSpPr>
          <p:sp>
            <p:nvSpPr>
              <p:cNvPr id="490573" name="Line 77"/>
              <p:cNvSpPr>
                <a:spLocks noChangeShapeType="1"/>
              </p:cNvSpPr>
              <p:nvPr/>
            </p:nvSpPr>
            <p:spPr bwMode="auto">
              <a:xfrm>
                <a:off x="1839" y="3620"/>
                <a:ext cx="66" cy="11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74" name="Line 78"/>
              <p:cNvSpPr>
                <a:spLocks noChangeShapeType="1"/>
              </p:cNvSpPr>
              <p:nvPr/>
            </p:nvSpPr>
            <p:spPr bwMode="auto">
              <a:xfrm flipH="1">
                <a:off x="1937" y="3613"/>
                <a:ext cx="79" cy="1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71" name="Line 75"/>
              <p:cNvSpPr>
                <a:spLocks noChangeShapeType="1"/>
              </p:cNvSpPr>
              <p:nvPr/>
            </p:nvSpPr>
            <p:spPr bwMode="auto">
              <a:xfrm flipH="1">
                <a:off x="2036" y="3358"/>
                <a:ext cx="183" cy="24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68" name="Line 72"/>
              <p:cNvSpPr>
                <a:spLocks noChangeShapeType="1"/>
              </p:cNvSpPr>
              <p:nvPr/>
            </p:nvSpPr>
            <p:spPr bwMode="auto">
              <a:xfrm flipH="1">
                <a:off x="2023" y="3103"/>
                <a:ext cx="52" cy="477"/>
              </a:xfrm>
              <a:prstGeom prst="line">
                <a:avLst/>
              </a:prstGeom>
              <a:noFill/>
              <a:ln w="38100">
                <a:solidFill>
                  <a:srgbClr val="666699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66" name="Line 70"/>
              <p:cNvSpPr>
                <a:spLocks noChangeShapeType="1"/>
              </p:cNvSpPr>
              <p:nvPr/>
            </p:nvSpPr>
            <p:spPr bwMode="auto">
              <a:xfrm flipH="1" flipV="1">
                <a:off x="1564" y="3463"/>
                <a:ext cx="249" cy="1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65" name="Line 69"/>
              <p:cNvSpPr>
                <a:spLocks noChangeShapeType="1"/>
              </p:cNvSpPr>
              <p:nvPr/>
            </p:nvSpPr>
            <p:spPr bwMode="auto">
              <a:xfrm>
                <a:off x="1748" y="3260"/>
                <a:ext cx="72" cy="320"/>
              </a:xfrm>
              <a:prstGeom prst="line">
                <a:avLst/>
              </a:prstGeom>
              <a:noFill/>
              <a:ln w="38100">
                <a:solidFill>
                  <a:srgbClr val="666699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53" name="Oval 57"/>
              <p:cNvSpPr>
                <a:spLocks noChangeArrowheads="1"/>
              </p:cNvSpPr>
              <p:nvPr/>
            </p:nvSpPr>
            <p:spPr bwMode="auto">
              <a:xfrm>
                <a:off x="1780" y="3564"/>
                <a:ext cx="93" cy="99"/>
              </a:xfrm>
              <a:prstGeom prst="ellipse">
                <a:avLst/>
              </a:prstGeom>
              <a:solidFill>
                <a:srgbClr val="0000FF"/>
              </a:solidFill>
              <a:ln w="2857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54" name="Oval 58"/>
              <p:cNvSpPr>
                <a:spLocks noChangeArrowheads="1"/>
              </p:cNvSpPr>
              <p:nvPr/>
            </p:nvSpPr>
            <p:spPr bwMode="auto">
              <a:xfrm>
                <a:off x="1973" y="3566"/>
                <a:ext cx="93" cy="99"/>
              </a:xfrm>
              <a:prstGeom prst="ellipse">
                <a:avLst/>
              </a:prstGeom>
              <a:solidFill>
                <a:srgbClr val="0000FF"/>
              </a:solidFill>
              <a:ln w="2857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55" name="Oval 59"/>
              <p:cNvSpPr>
                <a:spLocks noChangeArrowheads="1"/>
              </p:cNvSpPr>
              <p:nvPr/>
            </p:nvSpPr>
            <p:spPr bwMode="auto">
              <a:xfrm>
                <a:off x="1882" y="3702"/>
                <a:ext cx="93" cy="99"/>
              </a:xfrm>
              <a:prstGeom prst="ellipse">
                <a:avLst/>
              </a:prstGeom>
              <a:solidFill>
                <a:srgbClr val="0000FF"/>
              </a:solidFill>
              <a:ln w="2857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64" name="Line 68"/>
              <p:cNvSpPr>
                <a:spLocks noChangeShapeType="1"/>
              </p:cNvSpPr>
              <p:nvPr/>
            </p:nvSpPr>
            <p:spPr bwMode="auto">
              <a:xfrm>
                <a:off x="1721" y="3168"/>
                <a:ext cx="27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57" name="Text Box 61"/>
              <p:cNvSpPr txBox="1">
                <a:spLocks noChangeArrowheads="1"/>
              </p:cNvSpPr>
              <p:nvPr/>
            </p:nvSpPr>
            <p:spPr bwMode="auto">
              <a:xfrm>
                <a:off x="1524" y="2944"/>
                <a:ext cx="287" cy="239"/>
              </a:xfrm>
              <a:prstGeom prst="rect">
                <a:avLst/>
              </a:prstGeom>
              <a:solidFill>
                <a:srgbClr val="FFCC99"/>
              </a:solidFill>
              <a:ln w="19050" algn="ctr">
                <a:solidFill>
                  <a:srgbClr val="008000"/>
                </a:solidFill>
                <a:miter lim="800000"/>
                <a:headEnd/>
                <a:tailEnd/>
              </a:ln>
              <a:effectLst/>
            </p:spPr>
            <p:txBody>
              <a:bodyPr anchor="ctr" anchorCtr="0"/>
              <a:lstStyle/>
              <a:p>
                <a:pPr algn="ctr">
                  <a:buFontTx/>
                  <a:buNone/>
                </a:pPr>
                <a:r>
                  <a:rPr lang="en-US" altLang="ko-KR" sz="1200" dirty="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B1</a:t>
                </a:r>
              </a:p>
            </p:txBody>
          </p:sp>
          <p:sp>
            <p:nvSpPr>
              <p:cNvPr id="490567" name="Text Box 71"/>
              <p:cNvSpPr txBox="1">
                <a:spLocks noChangeArrowheads="1"/>
              </p:cNvSpPr>
              <p:nvPr/>
            </p:nvSpPr>
            <p:spPr bwMode="auto">
              <a:xfrm>
                <a:off x="1308" y="3284"/>
                <a:ext cx="287" cy="239"/>
              </a:xfrm>
              <a:prstGeom prst="rect">
                <a:avLst/>
              </a:prstGeom>
              <a:solidFill>
                <a:srgbClr val="FFCC99"/>
              </a:solidFill>
              <a:ln w="19050" algn="ctr">
                <a:solidFill>
                  <a:srgbClr val="008000"/>
                </a:solidFill>
                <a:miter lim="800000"/>
                <a:headEnd/>
                <a:tailEnd/>
              </a:ln>
              <a:effectLst/>
            </p:spPr>
            <p:txBody>
              <a:bodyPr anchor="ctr" anchorCtr="0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B2</a:t>
                </a:r>
              </a:p>
            </p:txBody>
          </p:sp>
          <p:sp>
            <p:nvSpPr>
              <p:cNvPr id="490569" name="Line 73"/>
              <p:cNvSpPr>
                <a:spLocks noChangeShapeType="1"/>
              </p:cNvSpPr>
              <p:nvPr/>
            </p:nvSpPr>
            <p:spPr bwMode="auto">
              <a:xfrm flipH="1">
                <a:off x="2075" y="3018"/>
                <a:ext cx="32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70" name="Text Box 74"/>
              <p:cNvSpPr txBox="1">
                <a:spLocks noChangeArrowheads="1"/>
              </p:cNvSpPr>
              <p:nvPr/>
            </p:nvSpPr>
            <p:spPr bwMode="auto">
              <a:xfrm>
                <a:off x="1969" y="2787"/>
                <a:ext cx="287" cy="239"/>
              </a:xfrm>
              <a:prstGeom prst="rect">
                <a:avLst/>
              </a:prstGeom>
              <a:solidFill>
                <a:srgbClr val="FFCC99"/>
              </a:solidFill>
              <a:ln w="19050" algn="ctr">
                <a:solidFill>
                  <a:srgbClr val="008000"/>
                </a:solidFill>
                <a:miter lim="800000"/>
                <a:headEnd/>
                <a:tailEnd/>
              </a:ln>
              <a:effectLst/>
            </p:spPr>
            <p:txBody>
              <a:bodyPr anchor="ctr" anchorCtr="0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B4</a:t>
                </a:r>
              </a:p>
            </p:txBody>
          </p:sp>
          <p:sp>
            <p:nvSpPr>
              <p:cNvPr id="490572" name="Text Box 76"/>
              <p:cNvSpPr txBox="1">
                <a:spLocks noChangeArrowheads="1"/>
              </p:cNvSpPr>
              <p:nvPr/>
            </p:nvSpPr>
            <p:spPr bwMode="auto">
              <a:xfrm>
                <a:off x="2152" y="3147"/>
                <a:ext cx="287" cy="239"/>
              </a:xfrm>
              <a:prstGeom prst="rect">
                <a:avLst/>
              </a:prstGeom>
              <a:solidFill>
                <a:srgbClr val="FFCC99"/>
              </a:solidFill>
              <a:ln w="19050" algn="ctr">
                <a:solidFill>
                  <a:srgbClr val="008000"/>
                </a:solidFill>
                <a:miter lim="800000"/>
                <a:headEnd/>
                <a:tailEnd/>
              </a:ln>
              <a:effectLst/>
            </p:spPr>
            <p:txBody>
              <a:bodyPr anchor="ctr" anchorCtr="0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B3</a:t>
                </a:r>
              </a:p>
            </p:txBody>
          </p:sp>
          <p:sp>
            <p:nvSpPr>
              <p:cNvPr id="490575" name="Text Box 79"/>
              <p:cNvSpPr txBox="1">
                <a:spLocks noChangeArrowheads="1"/>
              </p:cNvSpPr>
              <p:nvPr/>
            </p:nvSpPr>
            <p:spPr bwMode="auto">
              <a:xfrm>
                <a:off x="1927" y="3718"/>
                <a:ext cx="197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</p:grpSp>
        <p:grpSp>
          <p:nvGrpSpPr>
            <p:cNvPr id="6" name="Group 121"/>
            <p:cNvGrpSpPr>
              <a:grpSpLocks/>
            </p:cNvGrpSpPr>
            <p:nvPr/>
          </p:nvGrpSpPr>
          <p:grpSpPr bwMode="auto">
            <a:xfrm>
              <a:off x="1217" y="1715"/>
              <a:ext cx="1237" cy="832"/>
              <a:chOff x="1132" y="1911"/>
              <a:chExt cx="1237" cy="832"/>
            </a:xfrm>
          </p:grpSpPr>
          <p:sp>
            <p:nvSpPr>
              <p:cNvPr id="490544" name="Freeform 48"/>
              <p:cNvSpPr>
                <a:spLocks/>
              </p:cNvSpPr>
              <p:nvPr/>
            </p:nvSpPr>
            <p:spPr bwMode="auto">
              <a:xfrm>
                <a:off x="1774" y="2326"/>
                <a:ext cx="116" cy="213"/>
              </a:xfrm>
              <a:custGeom>
                <a:avLst/>
                <a:gdLst/>
                <a:ahLst/>
                <a:cxnLst>
                  <a:cxn ang="0">
                    <a:pos x="461" y="66"/>
                  </a:cxn>
                  <a:cxn ang="0">
                    <a:pos x="586" y="27"/>
                  </a:cxn>
                  <a:cxn ang="0">
                    <a:pos x="644" y="1"/>
                  </a:cxn>
                  <a:cxn ang="0">
                    <a:pos x="900" y="7"/>
                  </a:cxn>
                  <a:cxn ang="0">
                    <a:pos x="972" y="34"/>
                  </a:cxn>
                  <a:cxn ang="0">
                    <a:pos x="952" y="86"/>
                  </a:cxn>
                  <a:cxn ang="0">
                    <a:pos x="913" y="99"/>
                  </a:cxn>
                  <a:cxn ang="0">
                    <a:pos x="736" y="197"/>
                  </a:cxn>
                  <a:cxn ang="0">
                    <a:pos x="644" y="282"/>
                  </a:cxn>
                  <a:cxn ang="0">
                    <a:pos x="527" y="348"/>
                  </a:cxn>
                  <a:cxn ang="0">
                    <a:pos x="474" y="394"/>
                  </a:cxn>
                  <a:cxn ang="0">
                    <a:pos x="435" y="420"/>
                  </a:cxn>
                  <a:cxn ang="0">
                    <a:pos x="356" y="452"/>
                  </a:cxn>
                  <a:cxn ang="0">
                    <a:pos x="10" y="407"/>
                  </a:cxn>
                  <a:cxn ang="0">
                    <a:pos x="42" y="289"/>
                  </a:cxn>
                  <a:cxn ang="0">
                    <a:pos x="55" y="269"/>
                  </a:cxn>
                  <a:cxn ang="0">
                    <a:pos x="75" y="256"/>
                  </a:cxn>
                  <a:cxn ang="0">
                    <a:pos x="121" y="204"/>
                  </a:cxn>
                  <a:cxn ang="0">
                    <a:pos x="180" y="112"/>
                  </a:cxn>
                  <a:cxn ang="0">
                    <a:pos x="402" y="53"/>
                  </a:cxn>
                  <a:cxn ang="0">
                    <a:pos x="448" y="60"/>
                  </a:cxn>
                  <a:cxn ang="0">
                    <a:pos x="461" y="66"/>
                  </a:cxn>
                </a:cxnLst>
                <a:rect l="0" t="0" r="r" b="b"/>
                <a:pathLst>
                  <a:path w="972" h="548">
                    <a:moveTo>
                      <a:pt x="461" y="66"/>
                    </a:moveTo>
                    <a:cubicBezTo>
                      <a:pt x="504" y="59"/>
                      <a:pt x="548" y="49"/>
                      <a:pt x="586" y="27"/>
                    </a:cubicBezTo>
                    <a:cubicBezTo>
                      <a:pt x="604" y="17"/>
                      <a:pt x="644" y="1"/>
                      <a:pt x="644" y="1"/>
                    </a:cubicBezTo>
                    <a:cubicBezTo>
                      <a:pt x="729" y="3"/>
                      <a:pt x="815" y="3"/>
                      <a:pt x="900" y="7"/>
                    </a:cubicBezTo>
                    <a:cubicBezTo>
                      <a:pt x="963" y="10"/>
                      <a:pt x="950" y="0"/>
                      <a:pt x="972" y="34"/>
                    </a:cubicBezTo>
                    <a:cubicBezTo>
                      <a:pt x="968" y="50"/>
                      <a:pt x="967" y="74"/>
                      <a:pt x="952" y="86"/>
                    </a:cubicBezTo>
                    <a:cubicBezTo>
                      <a:pt x="941" y="94"/>
                      <a:pt x="925" y="92"/>
                      <a:pt x="913" y="99"/>
                    </a:cubicBezTo>
                    <a:cubicBezTo>
                      <a:pt x="853" y="133"/>
                      <a:pt x="802" y="177"/>
                      <a:pt x="736" y="197"/>
                    </a:cubicBezTo>
                    <a:cubicBezTo>
                      <a:pt x="719" y="214"/>
                      <a:pt x="656" y="278"/>
                      <a:pt x="644" y="282"/>
                    </a:cubicBezTo>
                    <a:cubicBezTo>
                      <a:pt x="606" y="296"/>
                      <a:pt x="561" y="326"/>
                      <a:pt x="527" y="348"/>
                    </a:cubicBezTo>
                    <a:cubicBezTo>
                      <a:pt x="507" y="361"/>
                      <a:pt x="493" y="379"/>
                      <a:pt x="474" y="394"/>
                    </a:cubicBezTo>
                    <a:cubicBezTo>
                      <a:pt x="462" y="404"/>
                      <a:pt x="435" y="420"/>
                      <a:pt x="435" y="420"/>
                    </a:cubicBezTo>
                    <a:cubicBezTo>
                      <a:pt x="413" y="452"/>
                      <a:pt x="396" y="447"/>
                      <a:pt x="356" y="452"/>
                    </a:cubicBezTo>
                    <a:cubicBezTo>
                      <a:pt x="34" y="446"/>
                      <a:pt x="54" y="548"/>
                      <a:pt x="10" y="407"/>
                    </a:cubicBezTo>
                    <a:cubicBezTo>
                      <a:pt x="14" y="352"/>
                      <a:pt x="0" y="318"/>
                      <a:pt x="42" y="289"/>
                    </a:cubicBezTo>
                    <a:cubicBezTo>
                      <a:pt x="46" y="282"/>
                      <a:pt x="49" y="275"/>
                      <a:pt x="55" y="269"/>
                    </a:cubicBezTo>
                    <a:cubicBezTo>
                      <a:pt x="61" y="263"/>
                      <a:pt x="70" y="262"/>
                      <a:pt x="75" y="256"/>
                    </a:cubicBezTo>
                    <a:cubicBezTo>
                      <a:pt x="129" y="195"/>
                      <a:pt x="76" y="233"/>
                      <a:pt x="121" y="204"/>
                    </a:cubicBezTo>
                    <a:cubicBezTo>
                      <a:pt x="132" y="166"/>
                      <a:pt x="146" y="134"/>
                      <a:pt x="180" y="112"/>
                    </a:cubicBezTo>
                    <a:cubicBezTo>
                      <a:pt x="231" y="33"/>
                      <a:pt x="309" y="57"/>
                      <a:pt x="402" y="53"/>
                    </a:cubicBezTo>
                    <a:cubicBezTo>
                      <a:pt x="417" y="55"/>
                      <a:pt x="434" y="54"/>
                      <a:pt x="448" y="60"/>
                    </a:cubicBezTo>
                    <a:cubicBezTo>
                      <a:pt x="461" y="65"/>
                      <a:pt x="524" y="114"/>
                      <a:pt x="461" y="66"/>
                    </a:cubicBezTo>
                    <a:close/>
                  </a:path>
                </a:pathLst>
              </a:custGeom>
              <a:solidFill>
                <a:srgbClr val="FFCC99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45" name="Freeform 49"/>
              <p:cNvSpPr>
                <a:spLocks/>
              </p:cNvSpPr>
              <p:nvPr/>
            </p:nvSpPr>
            <p:spPr bwMode="auto">
              <a:xfrm>
                <a:off x="1891" y="2165"/>
                <a:ext cx="116" cy="2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1" y="85"/>
                  </a:cxn>
                  <a:cxn ang="0">
                    <a:pos x="47" y="131"/>
                  </a:cxn>
                  <a:cxn ang="0">
                    <a:pos x="86" y="144"/>
                  </a:cxn>
                  <a:cxn ang="0">
                    <a:pos x="198" y="164"/>
                  </a:cxn>
                </a:cxnLst>
                <a:rect l="0" t="0" r="r" b="b"/>
                <a:pathLst>
                  <a:path w="198" h="164">
                    <a:moveTo>
                      <a:pt x="1" y="0"/>
                    </a:moveTo>
                    <a:cubicBezTo>
                      <a:pt x="13" y="104"/>
                      <a:pt x="0" y="25"/>
                      <a:pt x="41" y="85"/>
                    </a:cubicBezTo>
                    <a:cubicBezTo>
                      <a:pt x="43" y="100"/>
                      <a:pt x="38" y="119"/>
                      <a:pt x="47" y="131"/>
                    </a:cubicBezTo>
                    <a:cubicBezTo>
                      <a:pt x="55" y="142"/>
                      <a:pt x="73" y="140"/>
                      <a:pt x="86" y="144"/>
                    </a:cubicBezTo>
                    <a:cubicBezTo>
                      <a:pt x="125" y="157"/>
                      <a:pt x="156" y="164"/>
                      <a:pt x="198" y="164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46" name="Freeform 50"/>
              <p:cNvSpPr>
                <a:spLocks/>
              </p:cNvSpPr>
              <p:nvPr/>
            </p:nvSpPr>
            <p:spPr bwMode="auto">
              <a:xfrm>
                <a:off x="1550" y="2229"/>
                <a:ext cx="116" cy="213"/>
              </a:xfrm>
              <a:custGeom>
                <a:avLst/>
                <a:gdLst/>
                <a:ahLst/>
                <a:cxnLst>
                  <a:cxn ang="0">
                    <a:pos x="367" y="0"/>
                  </a:cxn>
                  <a:cxn ang="0">
                    <a:pos x="308" y="46"/>
                  </a:cxn>
                  <a:cxn ang="0">
                    <a:pos x="275" y="79"/>
                  </a:cxn>
                  <a:cxn ang="0">
                    <a:pos x="242" y="105"/>
                  </a:cxn>
                  <a:cxn ang="0">
                    <a:pos x="229" y="125"/>
                  </a:cxn>
                  <a:cxn ang="0">
                    <a:pos x="144" y="144"/>
                  </a:cxn>
                  <a:cxn ang="0">
                    <a:pos x="26" y="151"/>
                  </a:cxn>
                  <a:cxn ang="0">
                    <a:pos x="0" y="79"/>
                  </a:cxn>
                </a:cxnLst>
                <a:rect l="0" t="0" r="r" b="b"/>
                <a:pathLst>
                  <a:path w="367" h="162">
                    <a:moveTo>
                      <a:pt x="367" y="0"/>
                    </a:moveTo>
                    <a:cubicBezTo>
                      <a:pt x="357" y="49"/>
                      <a:pt x="356" y="36"/>
                      <a:pt x="308" y="46"/>
                    </a:cubicBezTo>
                    <a:cubicBezTo>
                      <a:pt x="258" y="78"/>
                      <a:pt x="315" y="37"/>
                      <a:pt x="275" y="79"/>
                    </a:cubicBezTo>
                    <a:cubicBezTo>
                      <a:pt x="243" y="112"/>
                      <a:pt x="268" y="73"/>
                      <a:pt x="242" y="105"/>
                    </a:cubicBezTo>
                    <a:cubicBezTo>
                      <a:pt x="237" y="111"/>
                      <a:pt x="235" y="120"/>
                      <a:pt x="229" y="125"/>
                    </a:cubicBezTo>
                    <a:cubicBezTo>
                      <a:pt x="212" y="139"/>
                      <a:pt x="163" y="141"/>
                      <a:pt x="144" y="144"/>
                    </a:cubicBezTo>
                    <a:cubicBezTo>
                      <a:pt x="96" y="162"/>
                      <a:pt x="91" y="156"/>
                      <a:pt x="26" y="151"/>
                    </a:cubicBezTo>
                    <a:cubicBezTo>
                      <a:pt x="21" y="134"/>
                      <a:pt x="15" y="79"/>
                      <a:pt x="0" y="79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47" name="Freeform 51"/>
              <p:cNvSpPr>
                <a:spLocks/>
              </p:cNvSpPr>
              <p:nvPr/>
            </p:nvSpPr>
            <p:spPr bwMode="auto">
              <a:xfrm>
                <a:off x="1398" y="2466"/>
                <a:ext cx="116" cy="213"/>
              </a:xfrm>
              <a:custGeom>
                <a:avLst/>
                <a:gdLst/>
                <a:ahLst/>
                <a:cxnLst>
                  <a:cxn ang="0">
                    <a:pos x="242" y="4"/>
                  </a:cxn>
                  <a:cxn ang="0">
                    <a:pos x="163" y="17"/>
                  </a:cxn>
                  <a:cxn ang="0">
                    <a:pos x="150" y="37"/>
                  </a:cxn>
                  <a:cxn ang="0">
                    <a:pos x="131" y="50"/>
                  </a:cxn>
                  <a:cxn ang="0">
                    <a:pos x="98" y="83"/>
                  </a:cxn>
                  <a:cxn ang="0">
                    <a:pos x="46" y="148"/>
                  </a:cxn>
                  <a:cxn ang="0">
                    <a:pos x="0" y="214"/>
                  </a:cxn>
                </a:cxnLst>
                <a:rect l="0" t="0" r="r" b="b"/>
                <a:pathLst>
                  <a:path w="242" h="214">
                    <a:moveTo>
                      <a:pt x="242" y="4"/>
                    </a:moveTo>
                    <a:cubicBezTo>
                      <a:pt x="215" y="7"/>
                      <a:pt x="184" y="0"/>
                      <a:pt x="163" y="17"/>
                    </a:cubicBezTo>
                    <a:cubicBezTo>
                      <a:pt x="157" y="22"/>
                      <a:pt x="156" y="31"/>
                      <a:pt x="150" y="37"/>
                    </a:cubicBezTo>
                    <a:cubicBezTo>
                      <a:pt x="145" y="43"/>
                      <a:pt x="137" y="46"/>
                      <a:pt x="131" y="50"/>
                    </a:cubicBezTo>
                    <a:cubicBezTo>
                      <a:pt x="99" y="100"/>
                      <a:pt x="140" y="43"/>
                      <a:pt x="98" y="83"/>
                    </a:cubicBezTo>
                    <a:cubicBezTo>
                      <a:pt x="73" y="107"/>
                      <a:pt x="83" y="136"/>
                      <a:pt x="46" y="148"/>
                    </a:cubicBezTo>
                    <a:cubicBezTo>
                      <a:pt x="5" y="175"/>
                      <a:pt x="24" y="186"/>
                      <a:pt x="0" y="214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48" name="Freeform 52"/>
              <p:cNvSpPr>
                <a:spLocks/>
              </p:cNvSpPr>
              <p:nvPr/>
            </p:nvSpPr>
            <p:spPr bwMode="auto">
              <a:xfrm>
                <a:off x="1744" y="2329"/>
                <a:ext cx="116" cy="213"/>
              </a:xfrm>
              <a:custGeom>
                <a:avLst/>
                <a:gdLst/>
                <a:ahLst/>
                <a:cxnLst>
                  <a:cxn ang="0">
                    <a:pos x="812" y="0"/>
                  </a:cxn>
                  <a:cxn ang="0">
                    <a:pos x="661" y="6"/>
                  </a:cxn>
                  <a:cxn ang="0">
                    <a:pos x="557" y="78"/>
                  </a:cxn>
                  <a:cxn ang="0">
                    <a:pos x="465" y="137"/>
                  </a:cxn>
                  <a:cxn ang="0">
                    <a:pos x="413" y="177"/>
                  </a:cxn>
                  <a:cxn ang="0">
                    <a:pos x="249" y="294"/>
                  </a:cxn>
                  <a:cxn ang="0">
                    <a:pos x="177" y="301"/>
                  </a:cxn>
                  <a:cxn ang="0">
                    <a:pos x="144" y="307"/>
                  </a:cxn>
                  <a:cxn ang="0">
                    <a:pos x="72" y="353"/>
                  </a:cxn>
                  <a:cxn ang="0">
                    <a:pos x="53" y="366"/>
                  </a:cxn>
                  <a:cxn ang="0">
                    <a:pos x="40" y="386"/>
                  </a:cxn>
                  <a:cxn ang="0">
                    <a:pos x="20" y="393"/>
                  </a:cxn>
                  <a:cxn ang="0">
                    <a:pos x="0" y="406"/>
                  </a:cxn>
                </a:cxnLst>
                <a:rect l="0" t="0" r="r" b="b"/>
                <a:pathLst>
                  <a:path w="812" h="406">
                    <a:moveTo>
                      <a:pt x="812" y="0"/>
                    </a:moveTo>
                    <a:cubicBezTo>
                      <a:pt x="762" y="2"/>
                      <a:pt x="711" y="2"/>
                      <a:pt x="661" y="6"/>
                    </a:cubicBezTo>
                    <a:cubicBezTo>
                      <a:pt x="611" y="10"/>
                      <a:pt x="596" y="66"/>
                      <a:pt x="557" y="78"/>
                    </a:cubicBezTo>
                    <a:cubicBezTo>
                      <a:pt x="538" y="107"/>
                      <a:pt x="499" y="127"/>
                      <a:pt x="465" y="137"/>
                    </a:cubicBezTo>
                    <a:cubicBezTo>
                      <a:pt x="450" y="160"/>
                      <a:pt x="439" y="168"/>
                      <a:pt x="413" y="177"/>
                    </a:cubicBezTo>
                    <a:cubicBezTo>
                      <a:pt x="383" y="221"/>
                      <a:pt x="307" y="286"/>
                      <a:pt x="249" y="294"/>
                    </a:cubicBezTo>
                    <a:cubicBezTo>
                      <a:pt x="225" y="297"/>
                      <a:pt x="201" y="298"/>
                      <a:pt x="177" y="301"/>
                    </a:cubicBezTo>
                    <a:cubicBezTo>
                      <a:pt x="166" y="302"/>
                      <a:pt x="155" y="305"/>
                      <a:pt x="144" y="307"/>
                    </a:cubicBezTo>
                    <a:cubicBezTo>
                      <a:pt x="107" y="321"/>
                      <a:pt x="104" y="344"/>
                      <a:pt x="72" y="353"/>
                    </a:cubicBezTo>
                    <a:cubicBezTo>
                      <a:pt x="66" y="357"/>
                      <a:pt x="58" y="360"/>
                      <a:pt x="53" y="366"/>
                    </a:cubicBezTo>
                    <a:cubicBezTo>
                      <a:pt x="47" y="372"/>
                      <a:pt x="46" y="381"/>
                      <a:pt x="40" y="386"/>
                    </a:cubicBezTo>
                    <a:cubicBezTo>
                      <a:pt x="35" y="390"/>
                      <a:pt x="26" y="390"/>
                      <a:pt x="20" y="393"/>
                    </a:cubicBezTo>
                    <a:cubicBezTo>
                      <a:pt x="13" y="397"/>
                      <a:pt x="0" y="406"/>
                      <a:pt x="0" y="406"/>
                    </a:cubicBezTo>
                  </a:path>
                </a:pathLst>
              </a:custGeom>
              <a:noFill/>
              <a:ln w="19050" cap="flat" cmpd="sng">
                <a:solidFill>
                  <a:srgbClr val="3366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49" name="Freeform 53"/>
              <p:cNvSpPr>
                <a:spLocks/>
              </p:cNvSpPr>
              <p:nvPr/>
            </p:nvSpPr>
            <p:spPr bwMode="auto">
              <a:xfrm>
                <a:off x="1448" y="2348"/>
                <a:ext cx="116" cy="213"/>
              </a:xfrm>
              <a:custGeom>
                <a:avLst/>
                <a:gdLst/>
                <a:ahLst/>
                <a:cxnLst>
                  <a:cxn ang="0">
                    <a:pos x="327" y="0"/>
                  </a:cxn>
                  <a:cxn ang="0">
                    <a:pos x="216" y="20"/>
                  </a:cxn>
                  <a:cxn ang="0">
                    <a:pos x="144" y="72"/>
                  </a:cxn>
                  <a:cxn ang="0">
                    <a:pos x="91" y="144"/>
                  </a:cxn>
                  <a:cxn ang="0">
                    <a:pos x="33" y="210"/>
                  </a:cxn>
                  <a:cxn ang="0">
                    <a:pos x="0" y="354"/>
                  </a:cxn>
                </a:cxnLst>
                <a:rect l="0" t="0" r="r" b="b"/>
                <a:pathLst>
                  <a:path w="327" h="354">
                    <a:moveTo>
                      <a:pt x="327" y="0"/>
                    </a:moveTo>
                    <a:cubicBezTo>
                      <a:pt x="296" y="4"/>
                      <a:pt x="246" y="3"/>
                      <a:pt x="216" y="20"/>
                    </a:cubicBezTo>
                    <a:cubicBezTo>
                      <a:pt x="189" y="36"/>
                      <a:pt x="169" y="55"/>
                      <a:pt x="144" y="72"/>
                    </a:cubicBezTo>
                    <a:cubicBezTo>
                      <a:pt x="133" y="104"/>
                      <a:pt x="119" y="126"/>
                      <a:pt x="91" y="144"/>
                    </a:cubicBezTo>
                    <a:cubicBezTo>
                      <a:pt x="75" y="168"/>
                      <a:pt x="53" y="189"/>
                      <a:pt x="33" y="210"/>
                    </a:cubicBezTo>
                    <a:cubicBezTo>
                      <a:pt x="15" y="261"/>
                      <a:pt x="0" y="300"/>
                      <a:pt x="0" y="354"/>
                    </a:cubicBezTo>
                  </a:path>
                </a:pathLst>
              </a:custGeom>
              <a:noFill/>
              <a:ln w="19050" cap="flat" cmpd="sng">
                <a:solidFill>
                  <a:srgbClr val="3366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558" name="Text Box 62"/>
              <p:cNvSpPr txBox="1">
                <a:spLocks noChangeArrowheads="1"/>
              </p:cNvSpPr>
              <p:nvPr/>
            </p:nvSpPr>
            <p:spPr bwMode="auto">
              <a:xfrm>
                <a:off x="1445" y="2108"/>
                <a:ext cx="255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B1</a:t>
                </a:r>
              </a:p>
            </p:txBody>
          </p:sp>
          <p:sp>
            <p:nvSpPr>
              <p:cNvPr id="490559" name="Text Box 63"/>
              <p:cNvSpPr txBox="1">
                <a:spLocks noChangeArrowheads="1"/>
              </p:cNvSpPr>
              <p:nvPr/>
            </p:nvSpPr>
            <p:spPr bwMode="auto">
              <a:xfrm>
                <a:off x="1901" y="2133"/>
                <a:ext cx="255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 dirty="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B4</a:t>
                </a:r>
              </a:p>
            </p:txBody>
          </p:sp>
          <p:sp>
            <p:nvSpPr>
              <p:cNvPr id="490560" name="Text Box 64"/>
              <p:cNvSpPr txBox="1">
                <a:spLocks noChangeArrowheads="1"/>
              </p:cNvSpPr>
              <p:nvPr/>
            </p:nvSpPr>
            <p:spPr bwMode="auto">
              <a:xfrm>
                <a:off x="1565" y="2432"/>
                <a:ext cx="255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B3</a:t>
                </a:r>
              </a:p>
            </p:txBody>
          </p:sp>
          <p:sp>
            <p:nvSpPr>
              <p:cNvPr id="490561" name="Text Box 65"/>
              <p:cNvSpPr txBox="1">
                <a:spLocks noChangeArrowheads="1"/>
              </p:cNvSpPr>
              <p:nvPr/>
            </p:nvSpPr>
            <p:spPr bwMode="auto">
              <a:xfrm>
                <a:off x="1202" y="2432"/>
                <a:ext cx="255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B2</a:t>
                </a:r>
              </a:p>
            </p:txBody>
          </p:sp>
          <p:sp>
            <p:nvSpPr>
              <p:cNvPr id="490614" name="Line 118"/>
              <p:cNvSpPr>
                <a:spLocks noChangeShapeType="1"/>
              </p:cNvSpPr>
              <p:nvPr/>
            </p:nvSpPr>
            <p:spPr bwMode="auto">
              <a:xfrm flipH="1">
                <a:off x="1715" y="1911"/>
                <a:ext cx="137" cy="485"/>
              </a:xfrm>
              <a:prstGeom prst="line">
                <a:avLst/>
              </a:prstGeom>
              <a:noFill/>
              <a:ln w="19050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15" name="Line 119"/>
              <p:cNvSpPr>
                <a:spLocks noChangeShapeType="1"/>
              </p:cNvSpPr>
              <p:nvPr/>
            </p:nvSpPr>
            <p:spPr bwMode="auto">
              <a:xfrm>
                <a:off x="1715" y="2396"/>
                <a:ext cx="654" cy="170"/>
              </a:xfrm>
              <a:prstGeom prst="line">
                <a:avLst/>
              </a:prstGeom>
              <a:noFill/>
              <a:ln w="19050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16" name="Line 120"/>
              <p:cNvSpPr>
                <a:spLocks noChangeShapeType="1"/>
              </p:cNvSpPr>
              <p:nvPr/>
            </p:nvSpPr>
            <p:spPr bwMode="auto">
              <a:xfrm flipH="1">
                <a:off x="1132" y="2389"/>
                <a:ext cx="583" cy="354"/>
              </a:xfrm>
              <a:prstGeom prst="line">
                <a:avLst/>
              </a:prstGeom>
              <a:noFill/>
              <a:ln w="19050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7" name="Group 133"/>
            <p:cNvGrpSpPr>
              <a:grpSpLocks/>
            </p:cNvGrpSpPr>
            <p:nvPr/>
          </p:nvGrpSpPr>
          <p:grpSpPr bwMode="auto">
            <a:xfrm>
              <a:off x="1103" y="898"/>
              <a:ext cx="452" cy="320"/>
              <a:chOff x="756" y="1199"/>
              <a:chExt cx="452" cy="320"/>
            </a:xfrm>
          </p:grpSpPr>
          <p:sp>
            <p:nvSpPr>
              <p:cNvPr id="490619" name="Freeform 123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21" name="Text Box 125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26" name="Line 130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27" name="Line 131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28" name="Line 132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8" name="Group 134"/>
            <p:cNvGrpSpPr>
              <a:grpSpLocks/>
            </p:cNvGrpSpPr>
            <p:nvPr/>
          </p:nvGrpSpPr>
          <p:grpSpPr bwMode="auto">
            <a:xfrm>
              <a:off x="1685" y="906"/>
              <a:ext cx="452" cy="320"/>
              <a:chOff x="756" y="1199"/>
              <a:chExt cx="452" cy="320"/>
            </a:xfrm>
          </p:grpSpPr>
          <p:sp>
            <p:nvSpPr>
              <p:cNvPr id="490631" name="Freeform 135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32" name="Text Box 136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33" name="Line 137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34" name="Line 138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35" name="Line 139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9" name="Group 140"/>
            <p:cNvGrpSpPr>
              <a:grpSpLocks/>
            </p:cNvGrpSpPr>
            <p:nvPr/>
          </p:nvGrpSpPr>
          <p:grpSpPr bwMode="auto">
            <a:xfrm>
              <a:off x="2274" y="906"/>
              <a:ext cx="452" cy="320"/>
              <a:chOff x="756" y="1199"/>
              <a:chExt cx="452" cy="320"/>
            </a:xfrm>
          </p:grpSpPr>
          <p:sp>
            <p:nvSpPr>
              <p:cNvPr id="490637" name="Freeform 141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38" name="Text Box 142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39" name="Line 143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40" name="Line 144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41" name="Line 145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490642" name="AutoShape 146"/>
            <p:cNvSpPr>
              <a:spLocks noChangeArrowheads="1"/>
            </p:cNvSpPr>
            <p:nvPr/>
          </p:nvSpPr>
          <p:spPr bwMode="auto">
            <a:xfrm rot="5400000">
              <a:off x="1708" y="1473"/>
              <a:ext cx="286" cy="19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90643" name="AutoShape 147"/>
            <p:cNvSpPr>
              <a:spLocks noChangeArrowheads="1"/>
            </p:cNvSpPr>
            <p:nvPr/>
          </p:nvSpPr>
          <p:spPr bwMode="auto">
            <a:xfrm rot="5400000">
              <a:off x="1708" y="2592"/>
              <a:ext cx="286" cy="19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0" name="Group 152"/>
            <p:cNvGrpSpPr>
              <a:grpSpLocks/>
            </p:cNvGrpSpPr>
            <p:nvPr/>
          </p:nvGrpSpPr>
          <p:grpSpPr bwMode="auto">
            <a:xfrm>
              <a:off x="1250" y="1253"/>
              <a:ext cx="1178" cy="108"/>
              <a:chOff x="1250" y="1253"/>
              <a:chExt cx="1178" cy="108"/>
            </a:xfrm>
          </p:grpSpPr>
          <p:sp>
            <p:nvSpPr>
              <p:cNvPr id="490644" name="Line 148"/>
              <p:cNvSpPr>
                <a:spLocks noChangeShapeType="1"/>
              </p:cNvSpPr>
              <p:nvPr/>
            </p:nvSpPr>
            <p:spPr bwMode="auto">
              <a:xfrm>
                <a:off x="1253" y="1263"/>
                <a:ext cx="0" cy="9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45" name="Line 149"/>
              <p:cNvSpPr>
                <a:spLocks noChangeShapeType="1"/>
              </p:cNvSpPr>
              <p:nvPr/>
            </p:nvSpPr>
            <p:spPr bwMode="auto">
              <a:xfrm>
                <a:off x="1851" y="1253"/>
                <a:ext cx="0" cy="9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46" name="Line 150"/>
              <p:cNvSpPr>
                <a:spLocks noChangeShapeType="1"/>
              </p:cNvSpPr>
              <p:nvPr/>
            </p:nvSpPr>
            <p:spPr bwMode="auto">
              <a:xfrm>
                <a:off x="2426" y="1253"/>
                <a:ext cx="0" cy="9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47" name="Line 151"/>
              <p:cNvSpPr>
                <a:spLocks noChangeShapeType="1"/>
              </p:cNvSpPr>
              <p:nvPr/>
            </p:nvSpPr>
            <p:spPr bwMode="auto">
              <a:xfrm>
                <a:off x="1250" y="1355"/>
                <a:ext cx="11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490649" name="Text Box 153"/>
            <p:cNvSpPr txBox="1">
              <a:spLocks noChangeArrowheads="1"/>
            </p:cNvSpPr>
            <p:nvPr/>
          </p:nvSpPr>
          <p:spPr bwMode="auto">
            <a:xfrm>
              <a:off x="2235" y="1425"/>
              <a:ext cx="614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Averaged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rain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490650" name="Text Box 154"/>
            <p:cNvSpPr txBox="1">
              <a:spLocks noChangeArrowheads="1"/>
            </p:cNvSpPr>
            <p:nvPr/>
          </p:nvSpPr>
          <p:spPr bwMode="auto">
            <a:xfrm>
              <a:off x="2298" y="1936"/>
              <a:ext cx="712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Averaged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parameters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490651" name="Text Box 155"/>
            <p:cNvSpPr txBox="1">
              <a:spLocks noChangeArrowheads="1"/>
            </p:cNvSpPr>
            <p:nvPr/>
          </p:nvSpPr>
          <p:spPr bwMode="auto">
            <a:xfrm>
              <a:off x="2081" y="3660"/>
              <a:ext cx="930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Watershed unit 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results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11" name="Group 187"/>
          <p:cNvGrpSpPr>
            <a:grpSpLocks/>
          </p:cNvGrpSpPr>
          <p:nvPr/>
        </p:nvGrpSpPr>
        <p:grpSpPr bwMode="auto">
          <a:xfrm>
            <a:off x="5657854" y="1755328"/>
            <a:ext cx="3335339" cy="4829176"/>
            <a:chOff x="3177" y="882"/>
            <a:chExt cx="2101" cy="3042"/>
          </a:xfrm>
        </p:grpSpPr>
        <p:grpSp>
          <p:nvGrpSpPr>
            <p:cNvPr id="12" name="Group 95"/>
            <p:cNvGrpSpPr>
              <a:grpSpLocks/>
            </p:cNvGrpSpPr>
            <p:nvPr/>
          </p:nvGrpSpPr>
          <p:grpSpPr bwMode="auto">
            <a:xfrm>
              <a:off x="3203" y="1559"/>
              <a:ext cx="1585" cy="532"/>
              <a:chOff x="3203" y="1510"/>
              <a:chExt cx="1585" cy="532"/>
            </a:xfrm>
          </p:grpSpPr>
          <p:sp>
            <p:nvSpPr>
              <p:cNvPr id="490577" name="AutoShape 81"/>
              <p:cNvSpPr>
                <a:spLocks noChangeArrowheads="1"/>
              </p:cNvSpPr>
              <p:nvPr/>
            </p:nvSpPr>
            <p:spPr bwMode="auto">
              <a:xfrm>
                <a:off x="3510" y="151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3" name="AutoShape 87"/>
              <p:cNvSpPr>
                <a:spLocks noChangeArrowheads="1"/>
              </p:cNvSpPr>
              <p:nvPr/>
            </p:nvSpPr>
            <p:spPr bwMode="auto">
              <a:xfrm>
                <a:off x="3883" y="151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4" name="AutoShape 88"/>
              <p:cNvSpPr>
                <a:spLocks noChangeArrowheads="1"/>
              </p:cNvSpPr>
              <p:nvPr/>
            </p:nvSpPr>
            <p:spPr bwMode="auto">
              <a:xfrm>
                <a:off x="4256" y="151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5" name="AutoShape 89"/>
              <p:cNvSpPr>
                <a:spLocks noChangeArrowheads="1"/>
              </p:cNvSpPr>
              <p:nvPr/>
            </p:nvSpPr>
            <p:spPr bwMode="auto">
              <a:xfrm>
                <a:off x="3353" y="168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6" name="AutoShape 90"/>
              <p:cNvSpPr>
                <a:spLocks noChangeArrowheads="1"/>
              </p:cNvSpPr>
              <p:nvPr/>
            </p:nvSpPr>
            <p:spPr bwMode="auto">
              <a:xfrm>
                <a:off x="3726" y="168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7" name="AutoShape 91"/>
              <p:cNvSpPr>
                <a:spLocks noChangeArrowheads="1"/>
              </p:cNvSpPr>
              <p:nvPr/>
            </p:nvSpPr>
            <p:spPr bwMode="auto">
              <a:xfrm>
                <a:off x="4099" y="168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8" name="AutoShape 92"/>
              <p:cNvSpPr>
                <a:spLocks noChangeArrowheads="1"/>
              </p:cNvSpPr>
              <p:nvPr/>
            </p:nvSpPr>
            <p:spPr bwMode="auto">
              <a:xfrm>
                <a:off x="3203" y="186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89" name="AutoShape 93"/>
              <p:cNvSpPr>
                <a:spLocks noChangeArrowheads="1"/>
              </p:cNvSpPr>
              <p:nvPr/>
            </p:nvSpPr>
            <p:spPr bwMode="auto">
              <a:xfrm>
                <a:off x="3576" y="186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590" name="AutoShape 94"/>
              <p:cNvSpPr>
                <a:spLocks noChangeArrowheads="1"/>
              </p:cNvSpPr>
              <p:nvPr/>
            </p:nvSpPr>
            <p:spPr bwMode="auto">
              <a:xfrm>
                <a:off x="3949" y="186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rgbClr val="666699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</p:grpSp>
        <p:grpSp>
          <p:nvGrpSpPr>
            <p:cNvPr id="13" name="Group 116"/>
            <p:cNvGrpSpPr>
              <a:grpSpLocks/>
            </p:cNvGrpSpPr>
            <p:nvPr/>
          </p:nvGrpSpPr>
          <p:grpSpPr bwMode="auto">
            <a:xfrm>
              <a:off x="3200" y="2463"/>
              <a:ext cx="1585" cy="532"/>
              <a:chOff x="3151" y="2197"/>
              <a:chExt cx="1585" cy="532"/>
            </a:xfrm>
          </p:grpSpPr>
          <p:sp>
            <p:nvSpPr>
              <p:cNvPr id="490593" name="AutoShape 97"/>
              <p:cNvSpPr>
                <a:spLocks noChangeArrowheads="1"/>
              </p:cNvSpPr>
              <p:nvPr/>
            </p:nvSpPr>
            <p:spPr bwMode="auto">
              <a:xfrm>
                <a:off x="3458" y="219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594" name="AutoShape 98"/>
              <p:cNvSpPr>
                <a:spLocks noChangeArrowheads="1"/>
              </p:cNvSpPr>
              <p:nvPr/>
            </p:nvSpPr>
            <p:spPr bwMode="auto">
              <a:xfrm>
                <a:off x="3831" y="219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595" name="AutoShape 99"/>
              <p:cNvSpPr>
                <a:spLocks noChangeArrowheads="1"/>
              </p:cNvSpPr>
              <p:nvPr/>
            </p:nvSpPr>
            <p:spPr bwMode="auto">
              <a:xfrm>
                <a:off x="4204" y="2197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596" name="AutoShape 100"/>
              <p:cNvSpPr>
                <a:spLocks noChangeArrowheads="1"/>
              </p:cNvSpPr>
              <p:nvPr/>
            </p:nvSpPr>
            <p:spPr bwMode="auto">
              <a:xfrm>
                <a:off x="3301" y="237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597" name="AutoShape 101"/>
              <p:cNvSpPr>
                <a:spLocks noChangeArrowheads="1"/>
              </p:cNvSpPr>
              <p:nvPr/>
            </p:nvSpPr>
            <p:spPr bwMode="auto">
              <a:xfrm>
                <a:off x="3674" y="237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C</a:t>
                </a:r>
              </a:p>
            </p:txBody>
          </p:sp>
          <p:sp>
            <p:nvSpPr>
              <p:cNvPr id="490598" name="AutoShape 102"/>
              <p:cNvSpPr>
                <a:spLocks noChangeArrowheads="1"/>
              </p:cNvSpPr>
              <p:nvPr/>
            </p:nvSpPr>
            <p:spPr bwMode="auto">
              <a:xfrm>
                <a:off x="4047" y="2374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599" name="AutoShape 103"/>
              <p:cNvSpPr>
                <a:spLocks noChangeArrowheads="1"/>
              </p:cNvSpPr>
              <p:nvPr/>
            </p:nvSpPr>
            <p:spPr bwMode="auto">
              <a:xfrm>
                <a:off x="3151" y="2551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  <p:sp>
            <p:nvSpPr>
              <p:cNvPr id="490600" name="AutoShape 104"/>
              <p:cNvSpPr>
                <a:spLocks noChangeArrowheads="1"/>
              </p:cNvSpPr>
              <p:nvPr/>
            </p:nvSpPr>
            <p:spPr bwMode="auto">
              <a:xfrm>
                <a:off x="3524" y="2551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C</a:t>
                </a:r>
              </a:p>
            </p:txBody>
          </p:sp>
          <p:sp>
            <p:nvSpPr>
              <p:cNvPr id="490601" name="AutoShape 105"/>
              <p:cNvSpPr>
                <a:spLocks noChangeArrowheads="1"/>
              </p:cNvSpPr>
              <p:nvPr/>
            </p:nvSpPr>
            <p:spPr bwMode="auto">
              <a:xfrm>
                <a:off x="3897" y="2551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FFCC99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S</a:t>
                </a:r>
              </a:p>
            </p:txBody>
          </p:sp>
        </p:grpSp>
        <p:grpSp>
          <p:nvGrpSpPr>
            <p:cNvPr id="14" name="Group 122"/>
            <p:cNvGrpSpPr>
              <a:grpSpLocks/>
            </p:cNvGrpSpPr>
            <p:nvPr/>
          </p:nvGrpSpPr>
          <p:grpSpPr bwMode="auto">
            <a:xfrm>
              <a:off x="3200" y="3355"/>
              <a:ext cx="1585" cy="532"/>
              <a:chOff x="3151" y="2886"/>
              <a:chExt cx="1585" cy="532"/>
            </a:xfrm>
          </p:grpSpPr>
          <p:sp>
            <p:nvSpPr>
              <p:cNvPr id="490603" name="AutoShape 107"/>
              <p:cNvSpPr>
                <a:spLocks noChangeArrowheads="1"/>
              </p:cNvSpPr>
              <p:nvPr/>
            </p:nvSpPr>
            <p:spPr bwMode="auto">
              <a:xfrm>
                <a:off x="3458" y="2886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4" name="AutoShape 108"/>
              <p:cNvSpPr>
                <a:spLocks noChangeArrowheads="1"/>
              </p:cNvSpPr>
              <p:nvPr/>
            </p:nvSpPr>
            <p:spPr bwMode="auto">
              <a:xfrm>
                <a:off x="3831" y="2886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5" name="AutoShape 109"/>
              <p:cNvSpPr>
                <a:spLocks noChangeArrowheads="1"/>
              </p:cNvSpPr>
              <p:nvPr/>
            </p:nvSpPr>
            <p:spPr bwMode="auto">
              <a:xfrm>
                <a:off x="4204" y="2886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6" name="AutoShape 110"/>
              <p:cNvSpPr>
                <a:spLocks noChangeArrowheads="1"/>
              </p:cNvSpPr>
              <p:nvPr/>
            </p:nvSpPr>
            <p:spPr bwMode="auto">
              <a:xfrm>
                <a:off x="3301" y="3063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7" name="AutoShape 111"/>
              <p:cNvSpPr>
                <a:spLocks noChangeArrowheads="1"/>
              </p:cNvSpPr>
              <p:nvPr/>
            </p:nvSpPr>
            <p:spPr bwMode="auto">
              <a:xfrm>
                <a:off x="3674" y="3063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0000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8" name="AutoShape 112"/>
              <p:cNvSpPr>
                <a:spLocks noChangeArrowheads="1"/>
              </p:cNvSpPr>
              <p:nvPr/>
            </p:nvSpPr>
            <p:spPr bwMode="auto">
              <a:xfrm>
                <a:off x="4047" y="3063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09" name="AutoShape 113"/>
              <p:cNvSpPr>
                <a:spLocks noChangeArrowheads="1"/>
              </p:cNvSpPr>
              <p:nvPr/>
            </p:nvSpPr>
            <p:spPr bwMode="auto">
              <a:xfrm>
                <a:off x="3151" y="324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10" name="AutoShape 114"/>
              <p:cNvSpPr>
                <a:spLocks noChangeArrowheads="1"/>
              </p:cNvSpPr>
              <p:nvPr/>
            </p:nvSpPr>
            <p:spPr bwMode="auto">
              <a:xfrm>
                <a:off x="3524" y="324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0000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  <p:sp>
            <p:nvSpPr>
              <p:cNvPr id="490611" name="AutoShape 115"/>
              <p:cNvSpPr>
                <a:spLocks noChangeArrowheads="1"/>
              </p:cNvSpPr>
              <p:nvPr/>
            </p:nvSpPr>
            <p:spPr bwMode="auto">
              <a:xfrm>
                <a:off x="3897" y="3240"/>
                <a:ext cx="532" cy="178"/>
              </a:xfrm>
              <a:prstGeom prst="parallelogram">
                <a:avLst>
                  <a:gd name="adj" fmla="val 86522"/>
                </a:avLst>
              </a:prstGeom>
              <a:solidFill>
                <a:srgbClr val="3366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</a:rPr>
                  <a:t>Q</a:t>
                </a:r>
              </a:p>
            </p:txBody>
          </p:sp>
        </p:grpSp>
        <p:grpSp>
          <p:nvGrpSpPr>
            <p:cNvPr id="15" name="Group 156"/>
            <p:cNvGrpSpPr>
              <a:grpSpLocks/>
            </p:cNvGrpSpPr>
            <p:nvPr/>
          </p:nvGrpSpPr>
          <p:grpSpPr bwMode="auto">
            <a:xfrm>
              <a:off x="3177" y="882"/>
              <a:ext cx="452" cy="320"/>
              <a:chOff x="756" y="1199"/>
              <a:chExt cx="452" cy="320"/>
            </a:xfrm>
          </p:grpSpPr>
          <p:sp>
            <p:nvSpPr>
              <p:cNvPr id="490653" name="Freeform 157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54" name="Text Box 158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55" name="Line 159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56" name="Line 160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57" name="Line 161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16" name="Group 162"/>
            <p:cNvGrpSpPr>
              <a:grpSpLocks/>
            </p:cNvGrpSpPr>
            <p:nvPr/>
          </p:nvGrpSpPr>
          <p:grpSpPr bwMode="auto">
            <a:xfrm>
              <a:off x="3759" y="890"/>
              <a:ext cx="452" cy="320"/>
              <a:chOff x="756" y="1199"/>
              <a:chExt cx="452" cy="320"/>
            </a:xfrm>
          </p:grpSpPr>
          <p:sp>
            <p:nvSpPr>
              <p:cNvPr id="490659" name="Freeform 163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0" name="Text Box 164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61" name="Line 165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2" name="Line 166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3" name="Line 167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17" name="Group 168"/>
            <p:cNvGrpSpPr>
              <a:grpSpLocks/>
            </p:cNvGrpSpPr>
            <p:nvPr/>
          </p:nvGrpSpPr>
          <p:grpSpPr bwMode="auto">
            <a:xfrm>
              <a:off x="4348" y="890"/>
              <a:ext cx="452" cy="320"/>
              <a:chOff x="756" y="1199"/>
              <a:chExt cx="452" cy="320"/>
            </a:xfrm>
          </p:grpSpPr>
          <p:sp>
            <p:nvSpPr>
              <p:cNvPr id="490665" name="Freeform 169"/>
              <p:cNvSpPr>
                <a:spLocks/>
              </p:cNvSpPr>
              <p:nvPr/>
            </p:nvSpPr>
            <p:spPr bwMode="auto">
              <a:xfrm>
                <a:off x="756" y="1207"/>
                <a:ext cx="452" cy="229"/>
              </a:xfrm>
              <a:custGeom>
                <a:avLst/>
                <a:gdLst/>
                <a:ahLst/>
                <a:cxnLst>
                  <a:cxn ang="0">
                    <a:pos x="367" y="82"/>
                  </a:cxn>
                  <a:cxn ang="0">
                    <a:pos x="318" y="73"/>
                  </a:cxn>
                  <a:cxn ang="0">
                    <a:pos x="277" y="79"/>
                  </a:cxn>
                  <a:cxn ang="0">
                    <a:pos x="242" y="95"/>
                  </a:cxn>
                  <a:cxn ang="0">
                    <a:pos x="207" y="123"/>
                  </a:cxn>
                  <a:cxn ang="0">
                    <a:pos x="177" y="164"/>
                  </a:cxn>
                  <a:cxn ang="0">
                    <a:pos x="162" y="202"/>
                  </a:cxn>
                  <a:cxn ang="0">
                    <a:pos x="142" y="220"/>
                  </a:cxn>
                  <a:cxn ang="0">
                    <a:pos x="109" y="218"/>
                  </a:cxn>
                  <a:cxn ang="0">
                    <a:pos x="77" y="230"/>
                  </a:cxn>
                  <a:cxn ang="0">
                    <a:pos x="47" y="255"/>
                  </a:cxn>
                  <a:cxn ang="0">
                    <a:pos x="28" y="284"/>
                  </a:cxn>
                  <a:cxn ang="0">
                    <a:pos x="11" y="327"/>
                  </a:cxn>
                  <a:cxn ang="0">
                    <a:pos x="2" y="372"/>
                  </a:cxn>
                  <a:cxn ang="0">
                    <a:pos x="0" y="408"/>
                  </a:cxn>
                  <a:cxn ang="0">
                    <a:pos x="3" y="450"/>
                  </a:cxn>
                  <a:cxn ang="0">
                    <a:pos x="11" y="488"/>
                  </a:cxn>
                  <a:cxn ang="0">
                    <a:pos x="29" y="530"/>
                  </a:cxn>
                  <a:cxn ang="0">
                    <a:pos x="52" y="564"/>
                  </a:cxn>
                  <a:cxn ang="0">
                    <a:pos x="79" y="584"/>
                  </a:cxn>
                  <a:cxn ang="0">
                    <a:pos x="103" y="595"/>
                  </a:cxn>
                  <a:cxn ang="0">
                    <a:pos x="133" y="596"/>
                  </a:cxn>
                  <a:cxn ang="0">
                    <a:pos x="159" y="587"/>
                  </a:cxn>
                  <a:cxn ang="0">
                    <a:pos x="176" y="597"/>
                  </a:cxn>
                  <a:cxn ang="0">
                    <a:pos x="200" y="622"/>
                  </a:cxn>
                  <a:cxn ang="0">
                    <a:pos x="231" y="646"/>
                  </a:cxn>
                  <a:cxn ang="0">
                    <a:pos x="270" y="663"/>
                  </a:cxn>
                  <a:cxn ang="0">
                    <a:pos x="311" y="672"/>
                  </a:cxn>
                  <a:cxn ang="0">
                    <a:pos x="345" y="672"/>
                  </a:cxn>
                  <a:cxn ang="0">
                    <a:pos x="391" y="662"/>
                  </a:cxn>
                  <a:cxn ang="0">
                    <a:pos x="427" y="647"/>
                  </a:cxn>
                  <a:cxn ang="0">
                    <a:pos x="459" y="625"/>
                  </a:cxn>
                  <a:cxn ang="0">
                    <a:pos x="479" y="621"/>
                  </a:cxn>
                  <a:cxn ang="0">
                    <a:pos x="507" y="637"/>
                  </a:cxn>
                  <a:cxn ang="0">
                    <a:pos x="535" y="642"/>
                  </a:cxn>
                  <a:cxn ang="0">
                    <a:pos x="565" y="639"/>
                  </a:cxn>
                  <a:cxn ang="0">
                    <a:pos x="596" y="625"/>
                  </a:cxn>
                  <a:cxn ang="0">
                    <a:pos x="625" y="599"/>
                  </a:cxn>
                  <a:cxn ang="0">
                    <a:pos x="661" y="616"/>
                  </a:cxn>
                  <a:cxn ang="0">
                    <a:pos x="697" y="619"/>
                  </a:cxn>
                  <a:cxn ang="0">
                    <a:pos x="746" y="603"/>
                  </a:cxn>
                  <a:cxn ang="0">
                    <a:pos x="787" y="562"/>
                  </a:cxn>
                  <a:cxn ang="0">
                    <a:pos x="815" y="513"/>
                  </a:cxn>
                  <a:cxn ang="0">
                    <a:pos x="831" y="460"/>
                  </a:cxn>
                  <a:cxn ang="0">
                    <a:pos x="837" y="402"/>
                  </a:cxn>
                  <a:cxn ang="0">
                    <a:pos x="832" y="348"/>
                  </a:cxn>
                  <a:cxn ang="0">
                    <a:pos x="816" y="294"/>
                  </a:cxn>
                  <a:cxn ang="0">
                    <a:pos x="791" y="248"/>
                  </a:cxn>
                  <a:cxn ang="0">
                    <a:pos x="766" y="219"/>
                  </a:cxn>
                  <a:cxn ang="0">
                    <a:pos x="731" y="194"/>
                  </a:cxn>
                  <a:cxn ang="0">
                    <a:pos x="700" y="186"/>
                  </a:cxn>
                  <a:cxn ang="0">
                    <a:pos x="692" y="147"/>
                  </a:cxn>
                  <a:cxn ang="0">
                    <a:pos x="677" y="109"/>
                  </a:cxn>
                  <a:cxn ang="0">
                    <a:pos x="653" y="69"/>
                  </a:cxn>
                  <a:cxn ang="0">
                    <a:pos x="625" y="40"/>
                  </a:cxn>
                  <a:cxn ang="0">
                    <a:pos x="588" y="14"/>
                  </a:cxn>
                  <a:cxn ang="0">
                    <a:pos x="549" y="2"/>
                  </a:cxn>
                  <a:cxn ang="0">
                    <a:pos x="508" y="1"/>
                  </a:cxn>
                  <a:cxn ang="0">
                    <a:pos x="467" y="13"/>
                  </a:cxn>
                  <a:cxn ang="0">
                    <a:pos x="427" y="40"/>
                  </a:cxn>
                  <a:cxn ang="0">
                    <a:pos x="398" y="72"/>
                  </a:cxn>
                </a:cxnLst>
                <a:rect l="0" t="0" r="r" b="b"/>
                <a:pathLst>
                  <a:path w="838" h="673">
                    <a:moveTo>
                      <a:pt x="386" y="89"/>
                    </a:moveTo>
                    <a:lnTo>
                      <a:pt x="367" y="82"/>
                    </a:lnTo>
                    <a:lnTo>
                      <a:pt x="340" y="75"/>
                    </a:lnTo>
                    <a:lnTo>
                      <a:pt x="318" y="73"/>
                    </a:lnTo>
                    <a:lnTo>
                      <a:pt x="294" y="76"/>
                    </a:lnTo>
                    <a:lnTo>
                      <a:pt x="277" y="79"/>
                    </a:lnTo>
                    <a:lnTo>
                      <a:pt x="260" y="85"/>
                    </a:lnTo>
                    <a:lnTo>
                      <a:pt x="242" y="95"/>
                    </a:lnTo>
                    <a:lnTo>
                      <a:pt x="225" y="107"/>
                    </a:lnTo>
                    <a:lnTo>
                      <a:pt x="207" y="123"/>
                    </a:lnTo>
                    <a:lnTo>
                      <a:pt x="189" y="145"/>
                    </a:lnTo>
                    <a:lnTo>
                      <a:pt x="177" y="164"/>
                    </a:lnTo>
                    <a:lnTo>
                      <a:pt x="169" y="182"/>
                    </a:lnTo>
                    <a:lnTo>
                      <a:pt x="162" y="202"/>
                    </a:lnTo>
                    <a:lnTo>
                      <a:pt x="157" y="227"/>
                    </a:lnTo>
                    <a:lnTo>
                      <a:pt x="142" y="220"/>
                    </a:lnTo>
                    <a:lnTo>
                      <a:pt x="124" y="218"/>
                    </a:lnTo>
                    <a:lnTo>
                      <a:pt x="109" y="218"/>
                    </a:lnTo>
                    <a:lnTo>
                      <a:pt x="92" y="223"/>
                    </a:lnTo>
                    <a:lnTo>
                      <a:pt x="77" y="230"/>
                    </a:lnTo>
                    <a:lnTo>
                      <a:pt x="63" y="240"/>
                    </a:lnTo>
                    <a:lnTo>
                      <a:pt x="47" y="255"/>
                    </a:lnTo>
                    <a:lnTo>
                      <a:pt x="38" y="269"/>
                    </a:lnTo>
                    <a:lnTo>
                      <a:pt x="28" y="284"/>
                    </a:lnTo>
                    <a:lnTo>
                      <a:pt x="19" y="302"/>
                    </a:lnTo>
                    <a:lnTo>
                      <a:pt x="11" y="327"/>
                    </a:lnTo>
                    <a:lnTo>
                      <a:pt x="5" y="348"/>
                    </a:lnTo>
                    <a:lnTo>
                      <a:pt x="2" y="372"/>
                    </a:lnTo>
                    <a:lnTo>
                      <a:pt x="1" y="390"/>
                    </a:lnTo>
                    <a:lnTo>
                      <a:pt x="0" y="408"/>
                    </a:lnTo>
                    <a:lnTo>
                      <a:pt x="1" y="429"/>
                    </a:lnTo>
                    <a:lnTo>
                      <a:pt x="3" y="450"/>
                    </a:lnTo>
                    <a:lnTo>
                      <a:pt x="7" y="468"/>
                    </a:lnTo>
                    <a:lnTo>
                      <a:pt x="11" y="488"/>
                    </a:lnTo>
                    <a:lnTo>
                      <a:pt x="19" y="510"/>
                    </a:lnTo>
                    <a:lnTo>
                      <a:pt x="29" y="530"/>
                    </a:lnTo>
                    <a:lnTo>
                      <a:pt x="39" y="547"/>
                    </a:lnTo>
                    <a:lnTo>
                      <a:pt x="52" y="564"/>
                    </a:lnTo>
                    <a:lnTo>
                      <a:pt x="66" y="576"/>
                    </a:lnTo>
                    <a:lnTo>
                      <a:pt x="79" y="584"/>
                    </a:lnTo>
                    <a:lnTo>
                      <a:pt x="90" y="590"/>
                    </a:lnTo>
                    <a:lnTo>
                      <a:pt x="103" y="595"/>
                    </a:lnTo>
                    <a:lnTo>
                      <a:pt x="118" y="596"/>
                    </a:lnTo>
                    <a:lnTo>
                      <a:pt x="133" y="596"/>
                    </a:lnTo>
                    <a:lnTo>
                      <a:pt x="148" y="591"/>
                    </a:lnTo>
                    <a:lnTo>
                      <a:pt x="159" y="587"/>
                    </a:lnTo>
                    <a:lnTo>
                      <a:pt x="167" y="582"/>
                    </a:lnTo>
                    <a:lnTo>
                      <a:pt x="176" y="597"/>
                    </a:lnTo>
                    <a:lnTo>
                      <a:pt x="187" y="610"/>
                    </a:lnTo>
                    <a:lnTo>
                      <a:pt x="200" y="622"/>
                    </a:lnTo>
                    <a:lnTo>
                      <a:pt x="214" y="634"/>
                    </a:lnTo>
                    <a:lnTo>
                      <a:pt x="231" y="646"/>
                    </a:lnTo>
                    <a:lnTo>
                      <a:pt x="249" y="655"/>
                    </a:lnTo>
                    <a:lnTo>
                      <a:pt x="270" y="663"/>
                    </a:lnTo>
                    <a:lnTo>
                      <a:pt x="290" y="669"/>
                    </a:lnTo>
                    <a:lnTo>
                      <a:pt x="311" y="672"/>
                    </a:lnTo>
                    <a:lnTo>
                      <a:pt x="328" y="672"/>
                    </a:lnTo>
                    <a:lnTo>
                      <a:pt x="345" y="672"/>
                    </a:lnTo>
                    <a:lnTo>
                      <a:pt x="370" y="668"/>
                    </a:lnTo>
                    <a:lnTo>
                      <a:pt x="391" y="662"/>
                    </a:lnTo>
                    <a:lnTo>
                      <a:pt x="407" y="657"/>
                    </a:lnTo>
                    <a:lnTo>
                      <a:pt x="427" y="647"/>
                    </a:lnTo>
                    <a:lnTo>
                      <a:pt x="447" y="634"/>
                    </a:lnTo>
                    <a:lnTo>
                      <a:pt x="459" y="625"/>
                    </a:lnTo>
                    <a:lnTo>
                      <a:pt x="468" y="614"/>
                    </a:lnTo>
                    <a:lnTo>
                      <a:pt x="479" y="621"/>
                    </a:lnTo>
                    <a:lnTo>
                      <a:pt x="494" y="630"/>
                    </a:lnTo>
                    <a:lnTo>
                      <a:pt x="507" y="637"/>
                    </a:lnTo>
                    <a:lnTo>
                      <a:pt x="520" y="640"/>
                    </a:lnTo>
                    <a:lnTo>
                      <a:pt x="535" y="642"/>
                    </a:lnTo>
                    <a:lnTo>
                      <a:pt x="548" y="642"/>
                    </a:lnTo>
                    <a:lnTo>
                      <a:pt x="565" y="639"/>
                    </a:lnTo>
                    <a:lnTo>
                      <a:pt x="582" y="632"/>
                    </a:lnTo>
                    <a:lnTo>
                      <a:pt x="596" y="625"/>
                    </a:lnTo>
                    <a:lnTo>
                      <a:pt x="611" y="612"/>
                    </a:lnTo>
                    <a:lnTo>
                      <a:pt x="625" y="599"/>
                    </a:lnTo>
                    <a:lnTo>
                      <a:pt x="644" y="610"/>
                    </a:lnTo>
                    <a:lnTo>
                      <a:pt x="661" y="616"/>
                    </a:lnTo>
                    <a:lnTo>
                      <a:pt x="676" y="619"/>
                    </a:lnTo>
                    <a:lnTo>
                      <a:pt x="697" y="619"/>
                    </a:lnTo>
                    <a:lnTo>
                      <a:pt x="720" y="615"/>
                    </a:lnTo>
                    <a:lnTo>
                      <a:pt x="746" y="603"/>
                    </a:lnTo>
                    <a:lnTo>
                      <a:pt x="768" y="584"/>
                    </a:lnTo>
                    <a:lnTo>
                      <a:pt x="787" y="562"/>
                    </a:lnTo>
                    <a:lnTo>
                      <a:pt x="805" y="535"/>
                    </a:lnTo>
                    <a:lnTo>
                      <a:pt x="815" y="513"/>
                    </a:lnTo>
                    <a:lnTo>
                      <a:pt x="823" y="490"/>
                    </a:lnTo>
                    <a:lnTo>
                      <a:pt x="831" y="460"/>
                    </a:lnTo>
                    <a:lnTo>
                      <a:pt x="835" y="433"/>
                    </a:lnTo>
                    <a:lnTo>
                      <a:pt x="837" y="402"/>
                    </a:lnTo>
                    <a:lnTo>
                      <a:pt x="835" y="377"/>
                    </a:lnTo>
                    <a:lnTo>
                      <a:pt x="832" y="348"/>
                    </a:lnTo>
                    <a:lnTo>
                      <a:pt x="825" y="320"/>
                    </a:lnTo>
                    <a:lnTo>
                      <a:pt x="816" y="294"/>
                    </a:lnTo>
                    <a:lnTo>
                      <a:pt x="804" y="269"/>
                    </a:lnTo>
                    <a:lnTo>
                      <a:pt x="791" y="248"/>
                    </a:lnTo>
                    <a:lnTo>
                      <a:pt x="779" y="232"/>
                    </a:lnTo>
                    <a:lnTo>
                      <a:pt x="766" y="219"/>
                    </a:lnTo>
                    <a:lnTo>
                      <a:pt x="747" y="204"/>
                    </a:lnTo>
                    <a:lnTo>
                      <a:pt x="731" y="194"/>
                    </a:lnTo>
                    <a:lnTo>
                      <a:pt x="716" y="190"/>
                    </a:lnTo>
                    <a:lnTo>
                      <a:pt x="700" y="186"/>
                    </a:lnTo>
                    <a:lnTo>
                      <a:pt x="697" y="167"/>
                    </a:lnTo>
                    <a:lnTo>
                      <a:pt x="692" y="147"/>
                    </a:lnTo>
                    <a:lnTo>
                      <a:pt x="685" y="130"/>
                    </a:lnTo>
                    <a:lnTo>
                      <a:pt x="677" y="109"/>
                    </a:lnTo>
                    <a:lnTo>
                      <a:pt x="667" y="90"/>
                    </a:lnTo>
                    <a:lnTo>
                      <a:pt x="653" y="69"/>
                    </a:lnTo>
                    <a:lnTo>
                      <a:pt x="640" y="53"/>
                    </a:lnTo>
                    <a:lnTo>
                      <a:pt x="625" y="40"/>
                    </a:lnTo>
                    <a:lnTo>
                      <a:pt x="606" y="24"/>
                    </a:lnTo>
                    <a:lnTo>
                      <a:pt x="588" y="14"/>
                    </a:lnTo>
                    <a:lnTo>
                      <a:pt x="569" y="6"/>
                    </a:lnTo>
                    <a:lnTo>
                      <a:pt x="549" y="2"/>
                    </a:lnTo>
                    <a:lnTo>
                      <a:pt x="530" y="0"/>
                    </a:lnTo>
                    <a:lnTo>
                      <a:pt x="508" y="1"/>
                    </a:lnTo>
                    <a:lnTo>
                      <a:pt x="489" y="4"/>
                    </a:lnTo>
                    <a:lnTo>
                      <a:pt x="467" y="13"/>
                    </a:lnTo>
                    <a:lnTo>
                      <a:pt x="443" y="27"/>
                    </a:lnTo>
                    <a:lnTo>
                      <a:pt x="427" y="40"/>
                    </a:lnTo>
                    <a:lnTo>
                      <a:pt x="412" y="54"/>
                    </a:lnTo>
                    <a:lnTo>
                      <a:pt x="398" y="72"/>
                    </a:lnTo>
                    <a:lnTo>
                      <a:pt x="386" y="89"/>
                    </a:lnTo>
                  </a:path>
                </a:pathLst>
              </a:custGeom>
              <a:solidFill>
                <a:srgbClr val="FFFFFF"/>
              </a:solidFill>
              <a:ln w="25400" cap="rnd" cmpd="sng">
                <a:solidFill>
                  <a:srgbClr val="666699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6" name="Text Box 170"/>
              <p:cNvSpPr txBox="1">
                <a:spLocks noChangeArrowheads="1"/>
              </p:cNvSpPr>
              <p:nvPr/>
            </p:nvSpPr>
            <p:spPr bwMode="auto">
              <a:xfrm>
                <a:off x="891" y="1199"/>
                <a:ext cx="193" cy="17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altLang="ko-KR" sz="1200">
                    <a:solidFill>
                      <a:srgbClr val="000000"/>
                    </a:solidFill>
                    <a:latin typeface="HY견고딕" pitchFamily="18" charset="-127"/>
                    <a:ea typeface="HY견고딕" pitchFamily="18" charset="-127"/>
                  </a:rPr>
                  <a:t>R</a:t>
                </a:r>
              </a:p>
            </p:txBody>
          </p:sp>
          <p:sp>
            <p:nvSpPr>
              <p:cNvPr id="490667" name="Line 171"/>
              <p:cNvSpPr>
                <a:spLocks noChangeShapeType="1"/>
              </p:cNvSpPr>
              <p:nvPr/>
            </p:nvSpPr>
            <p:spPr bwMode="auto">
              <a:xfrm flipH="1">
                <a:off x="838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8" name="Line 172"/>
              <p:cNvSpPr>
                <a:spLocks noChangeShapeType="1"/>
              </p:cNvSpPr>
              <p:nvPr/>
            </p:nvSpPr>
            <p:spPr bwMode="auto">
              <a:xfrm flipH="1">
                <a:off x="910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90669" name="Line 173"/>
              <p:cNvSpPr>
                <a:spLocks noChangeShapeType="1"/>
              </p:cNvSpPr>
              <p:nvPr/>
            </p:nvSpPr>
            <p:spPr bwMode="auto">
              <a:xfrm flipH="1">
                <a:off x="963" y="1381"/>
                <a:ext cx="72" cy="13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ko-KR" altLang="en-US" sz="160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490674" name="AutoShape 178"/>
            <p:cNvSpPr>
              <a:spLocks noChangeArrowheads="1"/>
            </p:cNvSpPr>
            <p:nvPr/>
          </p:nvSpPr>
          <p:spPr bwMode="auto">
            <a:xfrm rot="5400000">
              <a:off x="3835" y="2187"/>
              <a:ext cx="286" cy="19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90675" name="AutoShape 179"/>
            <p:cNvSpPr>
              <a:spLocks noChangeArrowheads="1"/>
            </p:cNvSpPr>
            <p:nvPr/>
          </p:nvSpPr>
          <p:spPr bwMode="auto">
            <a:xfrm rot="5400000">
              <a:off x="3832" y="3068"/>
              <a:ext cx="286" cy="19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90676" name="AutoShape 180"/>
            <p:cNvSpPr>
              <a:spLocks noChangeArrowheads="1"/>
            </p:cNvSpPr>
            <p:nvPr/>
          </p:nvSpPr>
          <p:spPr bwMode="auto">
            <a:xfrm rot="5400000">
              <a:off x="3832" y="1299"/>
              <a:ext cx="286" cy="19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90677" name="Text Box 181"/>
            <p:cNvSpPr txBox="1">
              <a:spLocks noChangeArrowheads="1"/>
            </p:cNvSpPr>
            <p:nvPr/>
          </p:nvSpPr>
          <p:spPr bwMode="auto">
            <a:xfrm>
              <a:off x="4788" y="1776"/>
              <a:ext cx="334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Grid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rain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490679" name="Text Box 183"/>
            <p:cNvSpPr txBox="1">
              <a:spLocks noChangeArrowheads="1"/>
            </p:cNvSpPr>
            <p:nvPr/>
          </p:nvSpPr>
          <p:spPr bwMode="auto">
            <a:xfrm>
              <a:off x="4566" y="2640"/>
              <a:ext cx="712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Grid 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parameters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490680" name="Text Box 184"/>
            <p:cNvSpPr txBox="1">
              <a:spLocks noChangeArrowheads="1"/>
            </p:cNvSpPr>
            <p:nvPr/>
          </p:nvSpPr>
          <p:spPr bwMode="auto">
            <a:xfrm>
              <a:off x="4666" y="3594"/>
              <a:ext cx="586" cy="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Grid unit </a:t>
              </a:r>
            </a:p>
            <a:p>
              <a:pPr algn="ctr">
                <a:buFontTx/>
                <a:buNone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results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</p:grpSp>
      <p:sp>
        <p:nvSpPr>
          <p:cNvPr id="490685" name="AutoShape 189"/>
          <p:cNvSpPr>
            <a:spLocks noChangeArrowheads="1"/>
          </p:cNvSpPr>
          <p:nvPr/>
        </p:nvSpPr>
        <p:spPr bwMode="auto">
          <a:xfrm>
            <a:off x="5892750" y="1196751"/>
            <a:ext cx="2576511" cy="4333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Distributed Model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Lumped vs Distributed model</a:t>
            </a:r>
            <a:endParaRPr lang="ko-KR" altLang="en-US" dirty="0"/>
          </a:p>
        </p:txBody>
      </p:sp>
      <p:sp>
        <p:nvSpPr>
          <p:cNvPr id="136" name="AutoShape 180"/>
          <p:cNvSpPr>
            <a:spLocks noChangeArrowheads="1"/>
          </p:cNvSpPr>
          <p:nvPr/>
        </p:nvSpPr>
        <p:spPr bwMode="auto">
          <a:xfrm rot="5400000">
            <a:off x="5756512" y="2417316"/>
            <a:ext cx="454025" cy="306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7" name="AutoShape 180"/>
          <p:cNvSpPr>
            <a:spLocks noChangeArrowheads="1"/>
          </p:cNvSpPr>
          <p:nvPr/>
        </p:nvSpPr>
        <p:spPr bwMode="auto">
          <a:xfrm rot="5400000">
            <a:off x="7618417" y="2415731"/>
            <a:ext cx="454025" cy="306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8" name="AutoShape 189"/>
          <p:cNvSpPr>
            <a:spLocks noChangeArrowheads="1"/>
          </p:cNvSpPr>
          <p:nvPr/>
        </p:nvSpPr>
        <p:spPr bwMode="auto">
          <a:xfrm>
            <a:off x="1380208" y="1170906"/>
            <a:ext cx="2576511" cy="4333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Lumped Model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413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41295"/>
            <a:ext cx="195505" cy="3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6775" tIns="48388" rIns="96775" bIns="4838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905">
              <a:solidFill>
                <a:prstClr val="black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13921" y="1326540"/>
            <a:ext cx="752345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kumimoji="1" lang="en-US" altLang="ko-KR" sz="2300" b="1" dirty="0">
                <a:gradFill flip="none" rotWithShape="1">
                  <a:gsLst>
                    <a:gs pos="0">
                      <a:srgbClr val="00B0F0"/>
                    </a:gs>
                    <a:gs pos="100000">
                      <a:srgbClr val="0505FF"/>
                    </a:gs>
                  </a:gsLst>
                  <a:lin ang="5400000" scaled="1"/>
                  <a:tileRect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Grid based rainfall runoff model developed by K-water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71" y="1988840"/>
            <a:ext cx="2977841" cy="432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fontAlgn="base">
              <a:lnSpc>
                <a:spcPct val="150000"/>
              </a:lnSpc>
              <a:spcBef>
                <a:spcPts val="1270"/>
              </a:spcBef>
              <a:buFont typeface="Arial" panose="020B0604020202020204" pitchFamily="34" charset="0"/>
              <a:buChar char="•"/>
            </a:pPr>
            <a:r>
              <a:rPr lang="en-US" altLang="ko-KR" sz="16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Divide basin in to multiple grids and apply various physical characteristics (terrain-soil-vegetation, etc.) </a:t>
            </a:r>
          </a:p>
          <a:p>
            <a:pPr marL="177800" indent="-177800" fontAlgn="base">
              <a:lnSpc>
                <a:spcPct val="150000"/>
              </a:lnSpc>
              <a:spcBef>
                <a:spcPts val="1270"/>
              </a:spcBef>
              <a:buFont typeface="Arial" panose="020B0604020202020204" pitchFamily="34" charset="0"/>
              <a:buChar char="•"/>
            </a:pPr>
            <a:r>
              <a:rPr lang="en-US" altLang="ko-KR" sz="16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Calculate infiltration from precipitation and other basin's circumstances, surface flow, subsurface flow, evapotranspiration, snow-melt, sediment</a:t>
            </a:r>
            <a:endParaRPr lang="ko-KR" altLang="en-US" sz="1600" b="1" dirty="0">
              <a:gradFill>
                <a:gsLst>
                  <a:gs pos="28436">
                    <a:srgbClr val="3B4F5F"/>
                  </a:gs>
                  <a:gs pos="38863">
                    <a:srgbClr val="3B4F5F"/>
                  </a:gs>
                </a:gsLst>
                <a:lin ang="5400000" scaled="0"/>
              </a:gra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07007" y="2106238"/>
            <a:ext cx="6403028" cy="4059066"/>
            <a:chOff x="3594395" y="2160983"/>
            <a:chExt cx="6403028" cy="4059066"/>
          </a:xfrm>
        </p:grpSpPr>
        <p:sp>
          <p:nvSpPr>
            <p:cNvPr id="13" name="AutoShape 26"/>
            <p:cNvSpPr>
              <a:spLocks noChangeArrowheads="1"/>
            </p:cNvSpPr>
            <p:nvPr/>
          </p:nvSpPr>
          <p:spPr bwMode="auto">
            <a:xfrm>
              <a:off x="3594395" y="2160983"/>
              <a:ext cx="5837183" cy="4012496"/>
            </a:xfrm>
            <a:prstGeom prst="roundRect">
              <a:avLst>
                <a:gd name="adj" fmla="val 3822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3EADD"/>
                </a:gs>
              </a:gsLst>
              <a:lin ang="5400000" scaled="1"/>
            </a:gradFill>
            <a:ln w="12700" algn="ctr">
              <a:solidFill>
                <a:srgbClr val="905E28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endParaRPr lang="en-US" altLang="ko-KR" sz="1905" dirty="0">
                <a:solidFill>
                  <a:srgbClr val="00000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r>
                <a:rPr lang="ko-KR" altLang="en-US" sz="741" dirty="0">
                  <a:solidFill>
                    <a:srgbClr val="000000"/>
                  </a:solidFill>
                  <a:latin typeface="휴먼둥근헤드라인" pitchFamily="18" charset="-127"/>
                  <a:ea typeface="휴먼둥근헤드라인" pitchFamily="18" charset="-127"/>
                </a:rPr>
                <a:t>    </a:t>
              </a:r>
              <a:endParaRPr lang="en-US" altLang="ko-KR" sz="741" dirty="0">
                <a:solidFill>
                  <a:srgbClr val="00000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>
                <a:lnSpc>
                  <a:spcPct val="250000"/>
                </a:lnSpc>
              </a:pPr>
              <a:r>
                <a:rPr lang="en-US" altLang="ko-KR" sz="1693" dirty="0">
                  <a:solidFill>
                    <a:srgbClr val="000000"/>
                  </a:solidFill>
                  <a:latin typeface="휴먼둥근헤드라인" pitchFamily="18" charset="-127"/>
                  <a:ea typeface="휴먼둥근헤드라인" pitchFamily="18" charset="-127"/>
                </a:rPr>
                <a:t>    </a:t>
              </a:r>
              <a:endParaRPr lang="ko-KR" altLang="en-US" sz="1693" dirty="0">
                <a:solidFill>
                  <a:srgbClr val="00000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pic>
          <p:nvPicPr>
            <p:cNvPr id="14" name="Picture 6" descr="확대격자표시(비구름포함)최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96959" y="4005164"/>
              <a:ext cx="2213344" cy="2044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Group 7"/>
            <p:cNvGrpSpPr>
              <a:grpSpLocks/>
            </p:cNvGrpSpPr>
            <p:nvPr/>
          </p:nvGrpSpPr>
          <p:grpSpPr bwMode="auto">
            <a:xfrm>
              <a:off x="4864786" y="2440421"/>
              <a:ext cx="1464395" cy="436566"/>
              <a:chOff x="3571" y="935"/>
              <a:chExt cx="1804" cy="454"/>
            </a:xfrm>
          </p:grpSpPr>
          <p:pic>
            <p:nvPicPr>
              <p:cNvPr id="21" name="Picture 8" descr="j0173982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48210">
                <a:off x="4433" y="947"/>
                <a:ext cx="94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9" descr="j0173982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48210">
                <a:off x="3571" y="935"/>
                <a:ext cx="942" cy="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AutoShape 10"/>
            <p:cNvSpPr>
              <a:spLocks noChangeAspect="1" noChangeArrowheads="1"/>
            </p:cNvSpPr>
            <p:nvPr/>
          </p:nvSpPr>
          <p:spPr bwMode="auto">
            <a:xfrm rot="19948173">
              <a:off x="3829537" y="2417076"/>
              <a:ext cx="1444013" cy="1371196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00FFFF"/>
                </a:gs>
                <a:gs pos="50000">
                  <a:srgbClr val="FFFFFF"/>
                </a:gs>
                <a:gs pos="100000">
                  <a:srgbClr val="00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905"/>
            </a:p>
          </p:txBody>
        </p:sp>
        <p:sp>
          <p:nvSpPr>
            <p:cNvPr id="24" name="Line 11"/>
            <p:cNvSpPr>
              <a:spLocks noChangeAspect="1" noChangeShapeType="1"/>
            </p:cNvSpPr>
            <p:nvPr/>
          </p:nvSpPr>
          <p:spPr bwMode="auto">
            <a:xfrm rot="20565965" flipH="1">
              <a:off x="4023321" y="2641815"/>
              <a:ext cx="421121" cy="1370329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905"/>
            </a:p>
          </p:txBody>
        </p:sp>
        <p:sp>
          <p:nvSpPr>
            <p:cNvPr id="25" name="Line 12"/>
            <p:cNvSpPr>
              <a:spLocks noChangeAspect="1" noChangeShapeType="1"/>
            </p:cNvSpPr>
            <p:nvPr/>
          </p:nvSpPr>
          <p:spPr bwMode="auto">
            <a:xfrm rot="21093664">
              <a:off x="4432996" y="2432680"/>
              <a:ext cx="1646520" cy="1552433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905"/>
            </a:p>
          </p:txBody>
        </p:sp>
        <p:pic>
          <p:nvPicPr>
            <p:cNvPr id="26" name="Picture 13" descr="대기격자만V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207341">
              <a:off x="6373672" y="3838190"/>
              <a:ext cx="2931593" cy="776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4" descr="hydro-cycle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8011"/>
            <a:stretch>
              <a:fillRect/>
            </a:stretch>
          </p:blipFill>
          <p:spPr bwMode="auto">
            <a:xfrm rot="21166932">
              <a:off x="4165164" y="3037568"/>
              <a:ext cx="2629572" cy="1163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8" name="Group 15"/>
            <p:cNvGrpSpPr>
              <a:grpSpLocks/>
            </p:cNvGrpSpPr>
            <p:nvPr/>
          </p:nvGrpSpPr>
          <p:grpSpPr bwMode="auto">
            <a:xfrm>
              <a:off x="6217565" y="4032009"/>
              <a:ext cx="3779858" cy="2188040"/>
              <a:chOff x="2472" y="1891"/>
              <a:chExt cx="3994" cy="2312"/>
            </a:xfrm>
          </p:grpSpPr>
          <p:pic>
            <p:nvPicPr>
              <p:cNvPr id="29" name="Picture 16" descr="여러격자흐름선2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514"/>
                <a:ext cx="3994" cy="1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2599" y="2432"/>
                <a:ext cx="49" cy="10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1905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650" y="1891"/>
                <a:ext cx="70" cy="9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1905"/>
              </a:p>
            </p:txBody>
          </p:sp>
          <p:sp>
            <p:nvSpPr>
              <p:cNvPr id="32" name="Line 19"/>
              <p:cNvSpPr>
                <a:spLocks noChangeShapeType="1"/>
              </p:cNvSpPr>
              <p:nvPr/>
            </p:nvSpPr>
            <p:spPr bwMode="auto">
              <a:xfrm rot="270610">
                <a:off x="4749" y="2567"/>
                <a:ext cx="260" cy="13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1905"/>
              </a:p>
            </p:txBody>
          </p:sp>
          <p:sp>
            <p:nvSpPr>
              <p:cNvPr id="33" name="Line 20"/>
              <p:cNvSpPr>
                <a:spLocks noChangeShapeType="1"/>
              </p:cNvSpPr>
              <p:nvPr/>
            </p:nvSpPr>
            <p:spPr bwMode="auto">
              <a:xfrm flipH="1">
                <a:off x="4023" y="2523"/>
                <a:ext cx="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1905"/>
              </a:p>
            </p:txBody>
          </p:sp>
        </p:grpSp>
        <p:graphicFrame>
          <p:nvGraphicFramePr>
            <p:cNvPr id="3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2758590"/>
                </p:ext>
              </p:extLst>
            </p:nvPr>
          </p:nvGraphicFramePr>
          <p:xfrm>
            <a:off x="3880328" y="2257178"/>
            <a:ext cx="695571" cy="456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2" name="클립" r:id="rId9" imgW="4487863" imgH="3116263" progId="">
                    <p:embed/>
                  </p:oleObj>
                </mc:Choice>
                <mc:Fallback>
                  <p:oleObj name="클립" r:id="rId9" imgW="4487863" imgH="311626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0328" y="2257178"/>
                          <a:ext cx="695571" cy="4569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Group 22"/>
            <p:cNvGrpSpPr>
              <a:grpSpLocks/>
            </p:cNvGrpSpPr>
            <p:nvPr/>
          </p:nvGrpSpPr>
          <p:grpSpPr bwMode="auto">
            <a:xfrm>
              <a:off x="7205747" y="3369534"/>
              <a:ext cx="1738899" cy="972892"/>
              <a:chOff x="3243" y="1253"/>
              <a:chExt cx="1950" cy="1091"/>
            </a:xfrm>
          </p:grpSpPr>
          <p:pic>
            <p:nvPicPr>
              <p:cNvPr id="36" name="Picture 23" descr="j0172540"/>
              <p:cNvPicPr>
                <a:picLocks noChangeAspect="1" noChangeArrowheads="1" noCrop="1"/>
              </p:cNvPicPr>
              <p:nvPr/>
            </p:nvPicPr>
            <p:blipFill>
              <a:blip r:embed="rId11">
                <a:lum bright="36000" contrast="-6000"/>
              </a:blip>
              <a:srcRect/>
              <a:stretch>
                <a:fillRect/>
              </a:stretch>
            </p:blipFill>
            <p:spPr bwMode="auto">
              <a:xfrm rot="248210" flipH="1">
                <a:off x="3243" y="1344"/>
                <a:ext cx="1066" cy="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24" descr="j0172540"/>
              <p:cNvPicPr>
                <a:picLocks noChangeAspect="1" noChangeArrowheads="1" noCrop="1"/>
              </p:cNvPicPr>
              <p:nvPr/>
            </p:nvPicPr>
            <p:blipFill>
              <a:blip r:embed="rId11">
                <a:lum bright="36000" contrast="-6000"/>
              </a:blip>
              <a:srcRect/>
              <a:stretch>
                <a:fillRect/>
              </a:stretch>
            </p:blipFill>
            <p:spPr bwMode="auto">
              <a:xfrm rot="248210" flipH="1">
                <a:off x="4286" y="1253"/>
                <a:ext cx="907" cy="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8" name="AutoShape 25"/>
            <p:cNvSpPr>
              <a:spLocks noChangeArrowheads="1"/>
            </p:cNvSpPr>
            <p:nvPr/>
          </p:nvSpPr>
          <p:spPr bwMode="auto">
            <a:xfrm rot="16414171">
              <a:off x="8083637" y="2209079"/>
              <a:ext cx="308569" cy="214958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66FFFF"/>
                </a:gs>
                <a:gs pos="100000">
                  <a:srgbClr val="FFFFF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905"/>
            </a:p>
          </p:txBody>
        </p:sp>
        <p:pic>
          <p:nvPicPr>
            <p:cNvPr id="39" name="Picture 26" descr="레이더만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7007839" y="3063543"/>
              <a:ext cx="283081" cy="84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0" name="Group 27"/>
            <p:cNvGrpSpPr>
              <a:grpSpLocks/>
            </p:cNvGrpSpPr>
            <p:nvPr/>
          </p:nvGrpSpPr>
          <p:grpSpPr bwMode="auto">
            <a:xfrm rot="20801210">
              <a:off x="5915903" y="4641014"/>
              <a:ext cx="2144766" cy="1049206"/>
              <a:chOff x="2426" y="2614"/>
              <a:chExt cx="1107" cy="625"/>
            </a:xfrm>
          </p:grpSpPr>
          <p:sp>
            <p:nvSpPr>
              <p:cNvPr id="41" name="Oval 28"/>
              <p:cNvSpPr>
                <a:spLocks noChangeArrowheads="1"/>
              </p:cNvSpPr>
              <p:nvPr/>
            </p:nvSpPr>
            <p:spPr bwMode="auto">
              <a:xfrm>
                <a:off x="3307" y="3013"/>
                <a:ext cx="226" cy="226"/>
              </a:xfrm>
              <a:prstGeom prst="ellipse">
                <a:avLst/>
              </a:prstGeom>
              <a:noFill/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1905"/>
              </a:p>
            </p:txBody>
          </p:sp>
          <p:pic>
            <p:nvPicPr>
              <p:cNvPr id="42" name="Picture 29" descr="화살표만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 rot="21263585" flipH="1">
                <a:off x="2426" y="2614"/>
                <a:ext cx="100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K-DRUM introduction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316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자유형 30"/>
          <p:cNvSpPr/>
          <p:nvPr/>
        </p:nvSpPr>
        <p:spPr bwMode="auto">
          <a:xfrm rot="5400000" flipV="1">
            <a:off x="4542465" y="3092452"/>
            <a:ext cx="567606" cy="825570"/>
          </a:xfrm>
          <a:custGeom>
            <a:avLst/>
            <a:gdLst>
              <a:gd name="connsiteX0" fmla="*/ 0 w 5072098"/>
              <a:gd name="connsiteY0" fmla="*/ 655929 h 4286280"/>
              <a:gd name="connsiteX1" fmla="*/ 4025260 w 5072098"/>
              <a:gd name="connsiteY1" fmla="*/ 655929 h 4286280"/>
              <a:gd name="connsiteX2" fmla="*/ 4025260 w 5072098"/>
              <a:gd name="connsiteY2" fmla="*/ 0 h 4286280"/>
              <a:gd name="connsiteX3" fmla="*/ 5072098 w 5072098"/>
              <a:gd name="connsiteY3" fmla="*/ 2143140 h 4286280"/>
              <a:gd name="connsiteX4" fmla="*/ 4025260 w 5072098"/>
              <a:gd name="connsiteY4" fmla="*/ 4286280 h 4286280"/>
              <a:gd name="connsiteX5" fmla="*/ 4025260 w 5072098"/>
              <a:gd name="connsiteY5" fmla="*/ 3630351 h 4286280"/>
              <a:gd name="connsiteX6" fmla="*/ 0 w 5072098"/>
              <a:gd name="connsiteY6" fmla="*/ 3630351 h 4286280"/>
              <a:gd name="connsiteX7" fmla="*/ 0 w 5072098"/>
              <a:gd name="connsiteY7" fmla="*/ 655929 h 4286280"/>
              <a:gd name="connsiteX0" fmla="*/ 0 w 5072098"/>
              <a:gd name="connsiteY0" fmla="*/ 655929 h 4286280"/>
              <a:gd name="connsiteX1" fmla="*/ 4025260 w 5072098"/>
              <a:gd name="connsiteY1" fmla="*/ 655929 h 4286280"/>
              <a:gd name="connsiteX2" fmla="*/ 4025260 w 5072098"/>
              <a:gd name="connsiteY2" fmla="*/ 0 h 4286280"/>
              <a:gd name="connsiteX3" fmla="*/ 5072098 w 5072098"/>
              <a:gd name="connsiteY3" fmla="*/ 2143140 h 4286280"/>
              <a:gd name="connsiteX4" fmla="*/ 4025260 w 5072098"/>
              <a:gd name="connsiteY4" fmla="*/ 4286280 h 4286280"/>
              <a:gd name="connsiteX5" fmla="*/ 4025260 w 5072098"/>
              <a:gd name="connsiteY5" fmla="*/ 3630351 h 4286280"/>
              <a:gd name="connsiteX6" fmla="*/ 0 w 5072098"/>
              <a:gd name="connsiteY6" fmla="*/ 3630351 h 4286280"/>
              <a:gd name="connsiteX7" fmla="*/ 0 w 5072098"/>
              <a:gd name="connsiteY7" fmla="*/ 655929 h 4286280"/>
              <a:gd name="connsiteX0" fmla="*/ 0 w 5072098"/>
              <a:gd name="connsiteY0" fmla="*/ 655929 h 6380690"/>
              <a:gd name="connsiteX1" fmla="*/ 4025260 w 5072098"/>
              <a:gd name="connsiteY1" fmla="*/ 655929 h 6380690"/>
              <a:gd name="connsiteX2" fmla="*/ 4025260 w 5072098"/>
              <a:gd name="connsiteY2" fmla="*/ 0 h 6380690"/>
              <a:gd name="connsiteX3" fmla="*/ 5072098 w 5072098"/>
              <a:gd name="connsiteY3" fmla="*/ 2143140 h 6380690"/>
              <a:gd name="connsiteX4" fmla="*/ 4025260 w 5072098"/>
              <a:gd name="connsiteY4" fmla="*/ 4286280 h 6380690"/>
              <a:gd name="connsiteX5" fmla="*/ 4025260 w 5072098"/>
              <a:gd name="connsiteY5" fmla="*/ 3630351 h 6380690"/>
              <a:gd name="connsiteX6" fmla="*/ 1535885 w 5072098"/>
              <a:gd name="connsiteY6" fmla="*/ 6380690 h 6380690"/>
              <a:gd name="connsiteX7" fmla="*/ 0 w 5072098"/>
              <a:gd name="connsiteY7" fmla="*/ 655929 h 6380690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5404 w 3637420"/>
              <a:gd name="connsiteY0" fmla="*/ 1681731 h 10061076"/>
              <a:gd name="connsiteX1" fmla="*/ 2590582 w 3637420"/>
              <a:gd name="connsiteY1" fmla="*/ 4336315 h 10061076"/>
              <a:gd name="connsiteX2" fmla="*/ 2590582 w 3637420"/>
              <a:gd name="connsiteY2" fmla="*/ 3680386 h 10061076"/>
              <a:gd name="connsiteX3" fmla="*/ 3637420 w 3637420"/>
              <a:gd name="connsiteY3" fmla="*/ 5823526 h 10061076"/>
              <a:gd name="connsiteX4" fmla="*/ 2590582 w 3637420"/>
              <a:gd name="connsiteY4" fmla="*/ 7966666 h 10061076"/>
              <a:gd name="connsiteX5" fmla="*/ 2590582 w 3637420"/>
              <a:gd name="connsiteY5" fmla="*/ 7310737 h 10061076"/>
              <a:gd name="connsiteX6" fmla="*/ 101207 w 3637420"/>
              <a:gd name="connsiteY6" fmla="*/ 10061076 h 10061076"/>
              <a:gd name="connsiteX7" fmla="*/ 5404 w 3637420"/>
              <a:gd name="connsiteY7" fmla="*/ 1681731 h 10061076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9317513"/>
              <a:gd name="connsiteX1" fmla="*/ 2585178 w 3632016"/>
              <a:gd name="connsiteY1" fmla="*/ 2654584 h 9317513"/>
              <a:gd name="connsiteX2" fmla="*/ 2585178 w 3632016"/>
              <a:gd name="connsiteY2" fmla="*/ 1998655 h 9317513"/>
              <a:gd name="connsiteX3" fmla="*/ 3632016 w 3632016"/>
              <a:gd name="connsiteY3" fmla="*/ 4141795 h 9317513"/>
              <a:gd name="connsiteX4" fmla="*/ 2585178 w 3632016"/>
              <a:gd name="connsiteY4" fmla="*/ 6284935 h 9317513"/>
              <a:gd name="connsiteX5" fmla="*/ 2585178 w 3632016"/>
              <a:gd name="connsiteY5" fmla="*/ 5629006 h 9317513"/>
              <a:gd name="connsiteX6" fmla="*/ 95803 w 3632016"/>
              <a:gd name="connsiteY6" fmla="*/ 8379345 h 9317513"/>
              <a:gd name="connsiteX7" fmla="*/ 0 w 3632016"/>
              <a:gd name="connsiteY7" fmla="*/ 0 h 9317513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585178 w 3632016"/>
              <a:gd name="connsiteY1" fmla="*/ 2654584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894936 w 3632016"/>
              <a:gd name="connsiteY1" fmla="*/ 3097389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585178 w 3632016"/>
              <a:gd name="connsiteY5" fmla="*/ 5629006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632016"/>
              <a:gd name="connsiteY0" fmla="*/ 0 h 8379345"/>
              <a:gd name="connsiteX1" fmla="*/ 2894936 w 3632016"/>
              <a:gd name="connsiteY1" fmla="*/ 3097389 h 8379345"/>
              <a:gd name="connsiteX2" fmla="*/ 2585178 w 3632016"/>
              <a:gd name="connsiteY2" fmla="*/ 1998655 h 8379345"/>
              <a:gd name="connsiteX3" fmla="*/ 3632016 w 3632016"/>
              <a:gd name="connsiteY3" fmla="*/ 4141795 h 8379345"/>
              <a:gd name="connsiteX4" fmla="*/ 2585178 w 3632016"/>
              <a:gd name="connsiteY4" fmla="*/ 6284935 h 8379345"/>
              <a:gd name="connsiteX5" fmla="*/ 2871109 w 3632016"/>
              <a:gd name="connsiteY5" fmla="*/ 5284603 h 8379345"/>
              <a:gd name="connsiteX6" fmla="*/ 95803 w 3632016"/>
              <a:gd name="connsiteY6" fmla="*/ 8379345 h 8379345"/>
              <a:gd name="connsiteX7" fmla="*/ 0 w 3632016"/>
              <a:gd name="connsiteY7" fmla="*/ 0 h 8379345"/>
              <a:gd name="connsiteX0" fmla="*/ 0 w 3555425"/>
              <a:gd name="connsiteY0" fmla="*/ 0 h 8379345"/>
              <a:gd name="connsiteX1" fmla="*/ 2894936 w 3555425"/>
              <a:gd name="connsiteY1" fmla="*/ 3097389 h 8379345"/>
              <a:gd name="connsiteX2" fmla="*/ 2585178 w 3555425"/>
              <a:gd name="connsiteY2" fmla="*/ 1998655 h 8379345"/>
              <a:gd name="connsiteX3" fmla="*/ 3555425 w 3555425"/>
              <a:gd name="connsiteY3" fmla="*/ 4314635 h 8379345"/>
              <a:gd name="connsiteX4" fmla="*/ 2585178 w 3555425"/>
              <a:gd name="connsiteY4" fmla="*/ 6284935 h 8379345"/>
              <a:gd name="connsiteX5" fmla="*/ 2871109 w 3555425"/>
              <a:gd name="connsiteY5" fmla="*/ 5284603 h 8379345"/>
              <a:gd name="connsiteX6" fmla="*/ 95803 w 3555425"/>
              <a:gd name="connsiteY6" fmla="*/ 8379345 h 8379345"/>
              <a:gd name="connsiteX7" fmla="*/ 0 w 3555425"/>
              <a:gd name="connsiteY7" fmla="*/ 0 h 8379345"/>
              <a:gd name="connsiteX0" fmla="*/ 0 w 3555425"/>
              <a:gd name="connsiteY0" fmla="*/ 0 h 8379345"/>
              <a:gd name="connsiteX1" fmla="*/ 2807646 w 3555425"/>
              <a:gd name="connsiteY1" fmla="*/ 3041478 h 8379345"/>
              <a:gd name="connsiteX2" fmla="*/ 2585178 w 3555425"/>
              <a:gd name="connsiteY2" fmla="*/ 1998655 h 8379345"/>
              <a:gd name="connsiteX3" fmla="*/ 3555425 w 3555425"/>
              <a:gd name="connsiteY3" fmla="*/ 4314635 h 8379345"/>
              <a:gd name="connsiteX4" fmla="*/ 2585178 w 3555425"/>
              <a:gd name="connsiteY4" fmla="*/ 6284935 h 8379345"/>
              <a:gd name="connsiteX5" fmla="*/ 2871109 w 3555425"/>
              <a:gd name="connsiteY5" fmla="*/ 5284603 h 8379345"/>
              <a:gd name="connsiteX6" fmla="*/ 95803 w 3555425"/>
              <a:gd name="connsiteY6" fmla="*/ 8379345 h 8379345"/>
              <a:gd name="connsiteX7" fmla="*/ 0 w 3555425"/>
              <a:gd name="connsiteY7" fmla="*/ 0 h 8379345"/>
              <a:gd name="connsiteX0" fmla="*/ 0 w 3555425"/>
              <a:gd name="connsiteY0" fmla="*/ 0 h 8379345"/>
              <a:gd name="connsiteX1" fmla="*/ 2807646 w 3555425"/>
              <a:gd name="connsiteY1" fmla="*/ 3041478 h 8379345"/>
              <a:gd name="connsiteX2" fmla="*/ 2585178 w 3555425"/>
              <a:gd name="connsiteY2" fmla="*/ 1998655 h 8379345"/>
              <a:gd name="connsiteX3" fmla="*/ 3555425 w 3555425"/>
              <a:gd name="connsiteY3" fmla="*/ 4314635 h 8379345"/>
              <a:gd name="connsiteX4" fmla="*/ 2585178 w 3555425"/>
              <a:gd name="connsiteY4" fmla="*/ 6284935 h 8379345"/>
              <a:gd name="connsiteX5" fmla="*/ 2790024 w 3555425"/>
              <a:gd name="connsiteY5" fmla="*/ 5240279 h 8379345"/>
              <a:gd name="connsiteX6" fmla="*/ 95803 w 3555425"/>
              <a:gd name="connsiteY6" fmla="*/ 8379345 h 8379345"/>
              <a:gd name="connsiteX7" fmla="*/ 0 w 3555425"/>
              <a:gd name="connsiteY7" fmla="*/ 0 h 8379345"/>
              <a:gd name="connsiteX0" fmla="*/ 0 w 3555425"/>
              <a:gd name="connsiteY0" fmla="*/ 0 h 8379345"/>
              <a:gd name="connsiteX1" fmla="*/ 2807646 w 3555425"/>
              <a:gd name="connsiteY1" fmla="*/ 3041478 h 8379345"/>
              <a:gd name="connsiteX2" fmla="*/ 2585178 w 3555425"/>
              <a:gd name="connsiteY2" fmla="*/ 1998655 h 8379345"/>
              <a:gd name="connsiteX3" fmla="*/ 3555425 w 3555425"/>
              <a:gd name="connsiteY3" fmla="*/ 4314635 h 8379345"/>
              <a:gd name="connsiteX4" fmla="*/ 2585178 w 3555425"/>
              <a:gd name="connsiteY4" fmla="*/ 6284935 h 8379345"/>
              <a:gd name="connsiteX5" fmla="*/ 2760923 w 3555425"/>
              <a:gd name="connsiteY5" fmla="*/ 5290941 h 8379345"/>
              <a:gd name="connsiteX6" fmla="*/ 95803 w 3555425"/>
              <a:gd name="connsiteY6" fmla="*/ 8379345 h 8379345"/>
              <a:gd name="connsiteX7" fmla="*/ 0 w 3555425"/>
              <a:gd name="connsiteY7" fmla="*/ 0 h 8379345"/>
              <a:gd name="connsiteX0" fmla="*/ 1050639 w 3459622"/>
              <a:gd name="connsiteY0" fmla="*/ 0 h 8974048"/>
              <a:gd name="connsiteX1" fmla="*/ 2711843 w 3459622"/>
              <a:gd name="connsiteY1" fmla="*/ 3636181 h 8974048"/>
              <a:gd name="connsiteX2" fmla="*/ 2489375 w 3459622"/>
              <a:gd name="connsiteY2" fmla="*/ 2593358 h 8974048"/>
              <a:gd name="connsiteX3" fmla="*/ 3459622 w 3459622"/>
              <a:gd name="connsiteY3" fmla="*/ 4909338 h 8974048"/>
              <a:gd name="connsiteX4" fmla="*/ 2489375 w 3459622"/>
              <a:gd name="connsiteY4" fmla="*/ 6879638 h 8974048"/>
              <a:gd name="connsiteX5" fmla="*/ 2665120 w 3459622"/>
              <a:gd name="connsiteY5" fmla="*/ 5885644 h 8974048"/>
              <a:gd name="connsiteX6" fmla="*/ 0 w 3459622"/>
              <a:gd name="connsiteY6" fmla="*/ 8974048 h 8974048"/>
              <a:gd name="connsiteX7" fmla="*/ 1050639 w 3459622"/>
              <a:gd name="connsiteY7" fmla="*/ 0 h 8974048"/>
              <a:gd name="connsiteX0" fmla="*/ 0 w 2408983"/>
              <a:gd name="connsiteY0" fmla="*/ 0 h 9338303"/>
              <a:gd name="connsiteX1" fmla="*/ 1661204 w 2408983"/>
              <a:gd name="connsiteY1" fmla="*/ 3636181 h 9338303"/>
              <a:gd name="connsiteX2" fmla="*/ 1438736 w 2408983"/>
              <a:gd name="connsiteY2" fmla="*/ 2593358 h 9338303"/>
              <a:gd name="connsiteX3" fmla="*/ 2408983 w 2408983"/>
              <a:gd name="connsiteY3" fmla="*/ 4909338 h 9338303"/>
              <a:gd name="connsiteX4" fmla="*/ 1438736 w 2408983"/>
              <a:gd name="connsiteY4" fmla="*/ 6879638 h 9338303"/>
              <a:gd name="connsiteX5" fmla="*/ 1614481 w 2408983"/>
              <a:gd name="connsiteY5" fmla="*/ 5885644 h 9338303"/>
              <a:gd name="connsiteX6" fmla="*/ 65750 w 2408983"/>
              <a:gd name="connsiteY6" fmla="*/ 9338303 h 9338303"/>
              <a:gd name="connsiteX7" fmla="*/ 0 w 2408983"/>
              <a:gd name="connsiteY7" fmla="*/ 0 h 9338303"/>
              <a:gd name="connsiteX0" fmla="*/ 0 w 2408983"/>
              <a:gd name="connsiteY0" fmla="*/ 0 h 9338303"/>
              <a:gd name="connsiteX1" fmla="*/ 1661204 w 2408983"/>
              <a:gd name="connsiteY1" fmla="*/ 3636181 h 9338303"/>
              <a:gd name="connsiteX2" fmla="*/ 1438736 w 2408983"/>
              <a:gd name="connsiteY2" fmla="*/ 2593358 h 9338303"/>
              <a:gd name="connsiteX3" fmla="*/ 2408983 w 2408983"/>
              <a:gd name="connsiteY3" fmla="*/ 4909338 h 9338303"/>
              <a:gd name="connsiteX4" fmla="*/ 1438736 w 2408983"/>
              <a:gd name="connsiteY4" fmla="*/ 6879638 h 9338303"/>
              <a:gd name="connsiteX5" fmla="*/ 1614481 w 2408983"/>
              <a:gd name="connsiteY5" fmla="*/ 5885644 h 9338303"/>
              <a:gd name="connsiteX6" fmla="*/ 65750 w 2408983"/>
              <a:gd name="connsiteY6" fmla="*/ 9338303 h 9338303"/>
              <a:gd name="connsiteX7" fmla="*/ 0 w 2408983"/>
              <a:gd name="connsiteY7" fmla="*/ 0 h 9338303"/>
              <a:gd name="connsiteX0" fmla="*/ 0 w 2408983"/>
              <a:gd name="connsiteY0" fmla="*/ 0 h 9338303"/>
              <a:gd name="connsiteX1" fmla="*/ 1661204 w 2408983"/>
              <a:gd name="connsiteY1" fmla="*/ 3636181 h 9338303"/>
              <a:gd name="connsiteX2" fmla="*/ 1438736 w 2408983"/>
              <a:gd name="connsiteY2" fmla="*/ 2593358 h 9338303"/>
              <a:gd name="connsiteX3" fmla="*/ 2408983 w 2408983"/>
              <a:gd name="connsiteY3" fmla="*/ 4909338 h 9338303"/>
              <a:gd name="connsiteX4" fmla="*/ 1438736 w 2408983"/>
              <a:gd name="connsiteY4" fmla="*/ 6879638 h 9338303"/>
              <a:gd name="connsiteX5" fmla="*/ 1614481 w 2408983"/>
              <a:gd name="connsiteY5" fmla="*/ 5885644 h 9338303"/>
              <a:gd name="connsiteX6" fmla="*/ 65750 w 2408983"/>
              <a:gd name="connsiteY6" fmla="*/ 9338303 h 9338303"/>
              <a:gd name="connsiteX7" fmla="*/ 0 w 2408983"/>
              <a:gd name="connsiteY7" fmla="*/ 0 h 9338303"/>
              <a:gd name="connsiteX0" fmla="*/ 0 w 2408983"/>
              <a:gd name="connsiteY0" fmla="*/ 0 h 9338303"/>
              <a:gd name="connsiteX1" fmla="*/ 1661204 w 2408983"/>
              <a:gd name="connsiteY1" fmla="*/ 3636181 h 9338303"/>
              <a:gd name="connsiteX2" fmla="*/ 1438736 w 2408983"/>
              <a:gd name="connsiteY2" fmla="*/ 2593358 h 9338303"/>
              <a:gd name="connsiteX3" fmla="*/ 2408983 w 2408983"/>
              <a:gd name="connsiteY3" fmla="*/ 4909338 h 9338303"/>
              <a:gd name="connsiteX4" fmla="*/ 1438736 w 2408983"/>
              <a:gd name="connsiteY4" fmla="*/ 6879638 h 9338303"/>
              <a:gd name="connsiteX5" fmla="*/ 1614481 w 2408983"/>
              <a:gd name="connsiteY5" fmla="*/ 5885644 h 9338303"/>
              <a:gd name="connsiteX6" fmla="*/ 65750 w 2408983"/>
              <a:gd name="connsiteY6" fmla="*/ 9338303 h 9338303"/>
              <a:gd name="connsiteX7" fmla="*/ 0 w 2408983"/>
              <a:gd name="connsiteY7" fmla="*/ 0 h 9338303"/>
              <a:gd name="connsiteX0" fmla="*/ 0 w 2399881"/>
              <a:gd name="connsiteY0" fmla="*/ 0 h 9338303"/>
              <a:gd name="connsiteX1" fmla="*/ 1661204 w 2399881"/>
              <a:gd name="connsiteY1" fmla="*/ 3636181 h 9338303"/>
              <a:gd name="connsiteX2" fmla="*/ 1438736 w 2399881"/>
              <a:gd name="connsiteY2" fmla="*/ 2593358 h 9338303"/>
              <a:gd name="connsiteX3" fmla="*/ 2399881 w 2399881"/>
              <a:gd name="connsiteY3" fmla="*/ 4771307 h 9338303"/>
              <a:gd name="connsiteX4" fmla="*/ 1438736 w 2399881"/>
              <a:gd name="connsiteY4" fmla="*/ 6879638 h 9338303"/>
              <a:gd name="connsiteX5" fmla="*/ 1614481 w 2399881"/>
              <a:gd name="connsiteY5" fmla="*/ 5885644 h 9338303"/>
              <a:gd name="connsiteX6" fmla="*/ 65750 w 2399881"/>
              <a:gd name="connsiteY6" fmla="*/ 9338303 h 9338303"/>
              <a:gd name="connsiteX7" fmla="*/ 0 w 2399881"/>
              <a:gd name="connsiteY7" fmla="*/ 0 h 93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9881" h="9338303">
                <a:moveTo>
                  <a:pt x="0" y="0"/>
                </a:moveTo>
                <a:cubicBezTo>
                  <a:pt x="732297" y="2830006"/>
                  <a:pt x="1440198" y="3616854"/>
                  <a:pt x="1661204" y="3636181"/>
                </a:cubicBezTo>
                <a:lnTo>
                  <a:pt x="1438736" y="2593358"/>
                </a:lnTo>
                <a:lnTo>
                  <a:pt x="2399881" y="4771307"/>
                </a:lnTo>
                <a:lnTo>
                  <a:pt x="1438736" y="6879638"/>
                </a:lnTo>
                <a:lnTo>
                  <a:pt x="1614481" y="5885644"/>
                </a:lnTo>
                <a:cubicBezTo>
                  <a:pt x="1231126" y="6063806"/>
                  <a:pt x="575329" y="6762157"/>
                  <a:pt x="65750" y="9338303"/>
                </a:cubicBezTo>
                <a:cubicBezTo>
                  <a:pt x="65750" y="8346829"/>
                  <a:pt x="5404" y="1681731"/>
                  <a:pt x="0" y="0"/>
                </a:cubicBezTo>
                <a:close/>
              </a:path>
            </a:pathLst>
          </a:custGeom>
          <a:gradFill flip="none" rotWithShape="1">
            <a:gsLst>
              <a:gs pos="74000">
                <a:srgbClr val="92D050"/>
              </a:gs>
              <a:gs pos="1000">
                <a:schemeClr val="bg1">
                  <a:lumMod val="50000"/>
                  <a:tint val="44500"/>
                  <a:satMod val="160000"/>
                  <a:alpha val="0"/>
                </a:schemeClr>
              </a:gs>
              <a:gs pos="5000">
                <a:schemeClr val="bg1">
                  <a:lumMod val="50000"/>
                  <a:tint val="23500"/>
                  <a:satMod val="160000"/>
                  <a:alpha val="7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44450" h="127000"/>
          </a:sp3d>
        </p:spPr>
        <p:txBody>
          <a:bodyPr anchor="ctr"/>
          <a:lstStyle/>
          <a:p>
            <a:pPr algn="ctr" eaLnBrk="0" latinLnBrk="0" hangingPunct="0">
              <a:defRPr/>
            </a:pPr>
            <a:endParaRPr lang="ko-KR" altLang="en-US" sz="1400">
              <a:solidFill>
                <a:srgbClr val="FFFFFF"/>
              </a:solidFill>
              <a:latin typeface="+mj-lt"/>
              <a:ea typeface="굴림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507399" y="3381897"/>
            <a:ext cx="180873" cy="3597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530" tIns="44765" rIns="89530" bIns="44765" anchor="ctr">
            <a:spAutoFit/>
          </a:bodyPr>
          <a:lstStyle/>
          <a:p>
            <a:endParaRPr lang="ko-KR" altLang="en-US" sz="175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07399" y="3368005"/>
            <a:ext cx="180873" cy="3597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530" tIns="44765" rIns="89530" bIns="44765" anchor="ctr">
            <a:spAutoFit/>
          </a:bodyPr>
          <a:lstStyle/>
          <a:p>
            <a:endParaRPr lang="ko-KR" altLang="en-US" sz="175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07399" y="3511560"/>
            <a:ext cx="180873" cy="3597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530" tIns="44765" rIns="89530" bIns="44765" anchor="ctr">
            <a:spAutoFit/>
          </a:bodyPr>
          <a:lstStyle/>
          <a:p>
            <a:endParaRPr lang="ko-KR" altLang="en-US" sz="1750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07399" y="3409682"/>
            <a:ext cx="180873" cy="3597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530" tIns="44765" rIns="89530" bIns="44765" anchor="ctr">
            <a:spAutoFit/>
          </a:bodyPr>
          <a:lstStyle/>
          <a:p>
            <a:endParaRPr lang="ko-KR" altLang="en-US" sz="1750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803771" y="1749550"/>
            <a:ext cx="8224366" cy="1481868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19050" algn="ctr">
            <a:solidFill>
              <a:srgbClr val="0033CC"/>
            </a:solidFill>
            <a:miter lim="800000"/>
            <a:headEnd/>
            <a:tailEnd/>
          </a:ln>
        </p:spPr>
        <p:txBody>
          <a:bodyPr wrap="none"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1396517" y="4080404"/>
            <a:ext cx="3334203" cy="155596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CC"/>
              </a:gs>
            </a:gsLst>
            <a:lin ang="5400000" scaled="1"/>
          </a:gradFill>
          <a:ln w="19050" algn="ctr">
            <a:solidFill>
              <a:srgbClr val="0033CC"/>
            </a:solidFill>
            <a:miter lim="800000"/>
            <a:headEnd/>
            <a:tailEnd/>
          </a:ln>
        </p:spPr>
        <p:txBody>
          <a:bodyPr wrap="none"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5175280" y="4080404"/>
            <a:ext cx="3334203" cy="155596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CC"/>
              </a:gs>
            </a:gsLst>
            <a:lin ang="5400000" scaled="1"/>
          </a:gradFill>
          <a:ln w="19050" algn="ctr">
            <a:solidFill>
              <a:srgbClr val="0033CC"/>
            </a:solidFill>
            <a:miter lim="800000"/>
            <a:headEnd/>
            <a:tailEnd/>
          </a:ln>
        </p:spPr>
        <p:txBody>
          <a:bodyPr wrap="none"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3026573" y="3858124"/>
            <a:ext cx="3778762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3026573" y="3858124"/>
            <a:ext cx="0" cy="22228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 type="stealth" w="lg" len="lg"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6805335" y="3858124"/>
            <a:ext cx="0" cy="22228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 type="stealth" w="lg" len="lg"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467986" name="Text Box 18"/>
          <p:cNvSpPr txBox="1">
            <a:spLocks noChangeArrowheads="1"/>
          </p:cNvSpPr>
          <p:nvPr/>
        </p:nvSpPr>
        <p:spPr bwMode="auto">
          <a:xfrm>
            <a:off x="803771" y="1201013"/>
            <a:ext cx="2588520" cy="459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HY헤드라인M" pitchFamily="18" charset="-127"/>
              </a:rPr>
              <a:t>Surface and Stream</a:t>
            </a:r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>
            <a:off x="3026573" y="5784552"/>
            <a:ext cx="3778762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>
            <a:off x="3026573" y="5636365"/>
            <a:ext cx="0" cy="1481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4953000" y="5784553"/>
            <a:ext cx="0" cy="23617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stealth" w="lg" len="lg"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sp>
        <p:nvSpPr>
          <p:cNvPr id="467990" name="Text Box 22"/>
          <p:cNvSpPr txBox="1">
            <a:spLocks noChangeArrowheads="1"/>
          </p:cNvSpPr>
          <p:nvPr/>
        </p:nvSpPr>
        <p:spPr bwMode="auto">
          <a:xfrm>
            <a:off x="3616695" y="6020726"/>
            <a:ext cx="2725095" cy="38971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0"/>
                  <a:invGamma/>
                </a:srgbClr>
              </a:gs>
              <a:gs pos="100000">
                <a:srgbClr val="FFFF00"/>
              </a:gs>
            </a:gsLst>
            <a:lin ang="5400000" scaled="1"/>
          </a:gradFill>
          <a:ln w="9525" algn="ctr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1945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HY헤드라인M" pitchFamily="18" charset="-127"/>
              </a:rPr>
              <a:t>Finite Difference Method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618798" y="4599059"/>
          <a:ext cx="2889642" cy="882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Equation" r:id="rId4" imgW="1422400" imgH="431800" progId="Equation.3">
                  <p:embed/>
                </p:oleObj>
              </mc:Choice>
              <mc:Fallback>
                <p:oleObj name="Equation" r:id="rId4" imgW="1422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8798" y="4599059"/>
                        <a:ext cx="2889642" cy="882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92" name="Text Box 24"/>
          <p:cNvSpPr txBox="1">
            <a:spLocks noChangeArrowheads="1"/>
          </p:cNvSpPr>
          <p:nvPr/>
        </p:nvSpPr>
        <p:spPr bwMode="auto">
          <a:xfrm>
            <a:off x="1977998" y="4194632"/>
            <a:ext cx="2019966" cy="3298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1556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KWA for </a:t>
            </a:r>
            <a:r>
              <a:rPr lang="en-US" altLang="ko-KR" sz="1556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Surface Flow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842121" y="4599059"/>
          <a:ext cx="1778241" cy="844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6" imgW="837836" imgH="393529" progId="Equation.3">
                  <p:embed/>
                </p:oleObj>
              </mc:Choice>
              <mc:Fallback>
                <p:oleObj name="Equation" r:id="rId6" imgW="83783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121" y="4599059"/>
                        <a:ext cx="1778241" cy="8443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94" name="Text Box 26"/>
          <p:cNvSpPr txBox="1">
            <a:spLocks noChangeArrowheads="1"/>
          </p:cNvSpPr>
          <p:nvPr/>
        </p:nvSpPr>
        <p:spPr bwMode="auto">
          <a:xfrm>
            <a:off x="5872533" y="4166848"/>
            <a:ext cx="1978287" cy="3298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1556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KWA for </a:t>
            </a:r>
            <a:r>
              <a:rPr lang="en-US" altLang="ko-KR" sz="1556" u="sng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Stream Flow</a:t>
            </a:r>
          </a:p>
        </p:txBody>
      </p:sp>
      <p:sp>
        <p:nvSpPr>
          <p:cNvPr id="3097" name="Line 27"/>
          <p:cNvSpPr>
            <a:spLocks noChangeShapeType="1"/>
          </p:cNvSpPr>
          <p:nvPr/>
        </p:nvSpPr>
        <p:spPr bwMode="auto">
          <a:xfrm>
            <a:off x="6805335" y="5636365"/>
            <a:ext cx="0" cy="1481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lIns="89530" tIns="44765" rIns="89530" bIns="44765" anchor="ctr"/>
          <a:lstStyle/>
          <a:p>
            <a:endParaRPr lang="ko-KR" altLang="en-US" sz="175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766985" y="2268203"/>
          <a:ext cx="2370988" cy="777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Equation" r:id="rId8" imgW="1205977" imgH="393529" progId="Equation.3">
                  <p:embed/>
                </p:oleObj>
              </mc:Choice>
              <mc:Fallback>
                <p:oleObj name="Equation" r:id="rId8" imgW="120597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985" y="2268203"/>
                        <a:ext cx="2370988" cy="7779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693933" y="2342297"/>
          <a:ext cx="1926429" cy="623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Equation" r:id="rId10" imgW="748975" imgH="241195" progId="Equation.3">
                  <p:embed/>
                </p:oleObj>
              </mc:Choice>
              <mc:Fallback>
                <p:oleObj name="Equation" r:id="rId10" imgW="74897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3933" y="2342297"/>
                        <a:ext cx="1926429" cy="623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98" name="Text Box 30"/>
          <p:cNvSpPr txBox="1">
            <a:spLocks noChangeArrowheads="1"/>
          </p:cNvSpPr>
          <p:nvPr/>
        </p:nvSpPr>
        <p:spPr bwMode="auto">
          <a:xfrm>
            <a:off x="1633554" y="1789685"/>
            <a:ext cx="2211814" cy="3897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1945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Continuity Equation</a:t>
            </a:r>
          </a:p>
        </p:txBody>
      </p:sp>
      <p:sp>
        <p:nvSpPr>
          <p:cNvPr id="467999" name="Text Box 31"/>
          <p:cNvSpPr txBox="1">
            <a:spLocks noChangeArrowheads="1"/>
          </p:cNvSpPr>
          <p:nvPr/>
        </p:nvSpPr>
        <p:spPr bwMode="auto">
          <a:xfrm>
            <a:off x="4730721" y="2268205"/>
            <a:ext cx="620532" cy="6889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3889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HY헤드라인M" pitchFamily="18" charset="-127"/>
              </a:rPr>
              <a:t>+</a:t>
            </a:r>
          </a:p>
        </p:txBody>
      </p:sp>
      <p:sp>
        <p:nvSpPr>
          <p:cNvPr id="468000" name="Text Box 32"/>
          <p:cNvSpPr txBox="1">
            <a:spLocks noChangeArrowheads="1"/>
          </p:cNvSpPr>
          <p:nvPr/>
        </p:nvSpPr>
        <p:spPr bwMode="auto">
          <a:xfrm>
            <a:off x="5318976" y="1789685"/>
            <a:ext cx="2745806" cy="3897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9530" tIns="44765" rIns="89530" bIns="44765">
            <a:spAutoFit/>
          </a:bodyPr>
          <a:lstStyle/>
          <a:p>
            <a:pPr algn="ctr">
              <a:defRPr/>
            </a:pPr>
            <a:r>
              <a:rPr lang="en-US" altLang="ko-KR" sz="1945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Kinematic Wave Analogy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Equation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158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848544" y="1268760"/>
            <a:ext cx="8636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68288" indent="-268288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ko-KR" sz="2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Automatic initial soil moisture</a:t>
            </a:r>
          </a:p>
          <a:p>
            <a:pPr marL="268288" indent="-268288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ko-KR" sz="2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Spatial distribution of rainfall data</a:t>
            </a:r>
          </a:p>
          <a:p>
            <a:pPr marL="268288" indent="-268288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ko-KR" sz="2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Long-term and short-term simulation</a:t>
            </a:r>
          </a:p>
          <a:p>
            <a:pPr marL="268288" indent="-268288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ko-KR" sz="2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Simple sedimentation and water quality function</a:t>
            </a:r>
          </a:p>
          <a:p>
            <a:pPr marL="268288" indent="-268288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ko-KR" sz="2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DB connection, Graphic user interface</a:t>
            </a:r>
          </a:p>
        </p:txBody>
      </p:sp>
      <p:pic>
        <p:nvPicPr>
          <p:cNvPr id="13325" name="Picture 2" descr="C:\DOCUME~1\Kwater\LOCALS~1\Temp\Hnc\BinData\EMB00000c542018.png"/>
          <p:cNvPicPr>
            <a:picLocks noChangeAspect="1" noChangeArrowheads="1"/>
          </p:cNvPicPr>
          <p:nvPr/>
        </p:nvPicPr>
        <p:blipFill rotWithShape="1">
          <a:blip r:embed="rId3" cstate="print"/>
          <a:srcRect l="2823" t="49572" r="4343" b="3062"/>
          <a:stretch/>
        </p:blipFill>
        <p:spPr bwMode="auto">
          <a:xfrm>
            <a:off x="992560" y="4221088"/>
            <a:ext cx="3017354" cy="192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26"/>
          <p:cNvPicPr>
            <a:picLocks noChangeAspect="1" noChangeArrowheads="1"/>
          </p:cNvPicPr>
          <p:nvPr/>
        </p:nvPicPr>
        <p:blipFill>
          <a:blip r:embed="rId4" cstate="print"/>
          <a:srcRect l="28894" t="37515" r="14331" b="28282"/>
          <a:stretch>
            <a:fillRect/>
          </a:stretch>
        </p:blipFill>
        <p:spPr bwMode="auto">
          <a:xfrm>
            <a:off x="4243814" y="4227019"/>
            <a:ext cx="2635526" cy="190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Useful Techniques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7113240" y="4221088"/>
            <a:ext cx="2211387" cy="1860897"/>
            <a:chOff x="952999" y="2852937"/>
            <a:chExt cx="2211387" cy="1860897"/>
          </a:xfrm>
        </p:grpSpPr>
        <p:sp>
          <p:nvSpPr>
            <p:cNvPr id="76" name="모서리가 둥근 직사각형 75"/>
            <p:cNvSpPr/>
            <p:nvPr/>
          </p:nvSpPr>
          <p:spPr bwMode="auto">
            <a:xfrm>
              <a:off x="952999" y="2852937"/>
              <a:ext cx="863600" cy="217487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rgbClr val="FFFFFF"/>
                  </a:solidFill>
                </a:rPr>
                <a:t>Hourly data</a:t>
              </a:r>
              <a:endParaRPr lang="ko-KR" altLang="en-US" sz="800" dirty="0">
                <a:solidFill>
                  <a:srgbClr val="FFFFFF"/>
                </a:solidFill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 bwMode="auto">
            <a:xfrm>
              <a:off x="2300786" y="2852937"/>
              <a:ext cx="863600" cy="217487"/>
            </a:xfrm>
            <a:prstGeom prst="roundRect">
              <a:avLst/>
            </a:prstGeom>
            <a:solidFill>
              <a:srgbClr val="3333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rgbClr val="FFFFFF"/>
                  </a:solidFill>
                </a:rPr>
                <a:t>Daily data</a:t>
              </a:r>
              <a:endParaRPr lang="ko-KR" altLang="en-US" sz="800" dirty="0">
                <a:solidFill>
                  <a:srgbClr val="FFFFFF"/>
                </a:solidFill>
              </a:endParaRPr>
            </a:p>
          </p:txBody>
        </p:sp>
        <p:sp>
          <p:nvSpPr>
            <p:cNvPr id="78" name="다이아몬드 77"/>
            <p:cNvSpPr/>
            <p:nvPr/>
          </p:nvSpPr>
          <p:spPr bwMode="auto">
            <a:xfrm>
              <a:off x="1523878" y="3212976"/>
              <a:ext cx="1124866" cy="520130"/>
            </a:xfrm>
            <a:prstGeom prst="diamond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79" name="TextBox 46"/>
            <p:cNvSpPr txBox="1">
              <a:spLocks noChangeArrowheads="1"/>
            </p:cNvSpPr>
            <p:nvPr/>
          </p:nvSpPr>
          <p:spPr bwMode="auto">
            <a:xfrm>
              <a:off x="1578683" y="3337248"/>
              <a:ext cx="10086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dirty="0">
                  <a:solidFill>
                    <a:srgbClr val="000000"/>
                  </a:solidFill>
                </a:rPr>
                <a:t>Linear interpolation </a:t>
              </a:r>
            </a:p>
            <a:p>
              <a:pPr algn="ctr"/>
              <a:r>
                <a:rPr lang="en-US" altLang="ko-KR" sz="700" dirty="0">
                  <a:solidFill>
                    <a:srgbClr val="000000"/>
                  </a:solidFill>
                </a:rPr>
                <a:t>of data in time units</a:t>
              </a:r>
              <a:endParaRPr lang="ko-KR" alt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 bwMode="auto">
            <a:xfrm>
              <a:off x="1403512" y="4365105"/>
              <a:ext cx="1382864" cy="348729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rgbClr val="FFFFFF"/>
                  </a:solidFill>
                </a:rPr>
                <a:t>Result</a:t>
              </a:r>
            </a:p>
            <a:p>
              <a:pPr algn="ctr">
                <a:defRPr/>
              </a:pPr>
              <a:r>
                <a:rPr lang="en-US" altLang="ko-KR" sz="800" dirty="0">
                  <a:solidFill>
                    <a:srgbClr val="FFFFFF"/>
                  </a:solidFill>
                </a:rPr>
                <a:t>(0.5min, 1hr, 1day)</a:t>
              </a:r>
              <a:endParaRPr lang="ko-KR" altLang="en-US" sz="800" dirty="0">
                <a:solidFill>
                  <a:srgbClr val="FFFFFF"/>
                </a:solidFill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 bwMode="auto">
            <a:xfrm>
              <a:off x="1397941" y="3894788"/>
              <a:ext cx="1388116" cy="326300"/>
            </a:xfrm>
            <a:prstGeom prst="roundRect">
              <a:avLst/>
            </a:prstGeom>
            <a:solidFill>
              <a:srgbClr val="FFFF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rgbClr val="000000"/>
                  </a:solidFill>
                </a:rPr>
                <a:t>Simulation</a:t>
              </a:r>
            </a:p>
            <a:p>
              <a:pPr algn="ctr">
                <a:defRPr/>
              </a:pPr>
              <a:r>
                <a:rPr lang="en-US" altLang="ko-KR" sz="800" dirty="0">
                  <a:solidFill>
                    <a:srgbClr val="000000"/>
                  </a:solidFill>
                </a:rPr>
                <a:t>(Time step=0.5min)</a:t>
              </a:r>
              <a:endParaRPr lang="ko-KR" altLang="en-US" sz="800" dirty="0">
                <a:solidFill>
                  <a:srgbClr val="000000"/>
                </a:solidFill>
              </a:endParaRPr>
            </a:p>
          </p:txBody>
        </p:sp>
        <p:cxnSp>
          <p:nvCxnSpPr>
            <p:cNvPr id="82" name="직선 연결선 78"/>
            <p:cNvCxnSpPr>
              <a:cxnSpLocks noChangeShapeType="1"/>
              <a:stCxn id="81" idx="2"/>
              <a:endCxn id="80" idx="0"/>
            </p:cNvCxnSpPr>
            <p:nvPr/>
          </p:nvCxnSpPr>
          <p:spPr bwMode="auto">
            <a:xfrm>
              <a:off x="2092000" y="4221088"/>
              <a:ext cx="2945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sm" len="sm"/>
            </a:ln>
          </p:spPr>
        </p:cxnSp>
        <p:cxnSp>
          <p:nvCxnSpPr>
            <p:cNvPr id="83" name="직선 연결선 64"/>
            <p:cNvCxnSpPr>
              <a:cxnSpLocks noChangeShapeType="1"/>
              <a:stCxn id="78" idx="2"/>
              <a:endCxn id="81" idx="0"/>
            </p:cNvCxnSpPr>
            <p:nvPr/>
          </p:nvCxnSpPr>
          <p:spPr bwMode="auto">
            <a:xfrm>
              <a:off x="2086311" y="3733106"/>
              <a:ext cx="5688" cy="1616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sm" len="sm"/>
            </a:ln>
          </p:spPr>
        </p:cxnSp>
        <p:cxnSp>
          <p:nvCxnSpPr>
            <p:cNvPr id="84" name="꺾인 연결선 83"/>
            <p:cNvCxnSpPr>
              <a:stCxn id="76" idx="2"/>
              <a:endCxn id="78" idx="1"/>
            </p:cNvCxnSpPr>
            <p:nvPr/>
          </p:nvCxnSpPr>
          <p:spPr bwMode="auto">
            <a:xfrm rot="16200000" flipH="1">
              <a:off x="1253029" y="3202193"/>
              <a:ext cx="402618" cy="139079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  <p:cxnSp>
          <p:nvCxnSpPr>
            <p:cNvPr id="85" name="꺾인 연결선 84"/>
            <p:cNvCxnSpPr>
              <a:stCxn id="77" idx="2"/>
              <a:endCxn id="78" idx="3"/>
            </p:cNvCxnSpPr>
            <p:nvPr/>
          </p:nvCxnSpPr>
          <p:spPr bwMode="auto">
            <a:xfrm rot="5400000">
              <a:off x="2489356" y="3229811"/>
              <a:ext cx="402618" cy="8384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111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gray">
          <a:xfrm>
            <a:off x="3278780" y="1814528"/>
            <a:ext cx="3348447" cy="16989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>
              <a:defRPr sz="5000" b="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26520"/>
                </a:solidFill>
                <a:latin typeface="DINPro-Bold" panose="02000503030000020004" pitchFamily="50" charset="0"/>
                <a:ea typeface="나눔바른고딕" panose="020B0603020101020101" pitchFamily="50" charset="-127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altLang="ko-KR" sz="13800" spc="-3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Dinbol" pitchFamily="2" charset="0"/>
              </a:rPr>
              <a:t>03</a:t>
            </a:r>
            <a:endParaRPr lang="en-US" altLang="ko-KR" sz="13800" spc="-3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Dinlig" pitchFamily="2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33683" y="2998007"/>
            <a:ext cx="3347513" cy="1008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629540" y="2998007"/>
            <a:ext cx="26469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3390091"/>
            <a:ext cx="990600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3600" spc="-1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0000101010101" charset="-127"/>
                <a:ea typeface="나눔바른고딕" panose="020B0600000101010101" charset="-127"/>
              </a:rPr>
              <a:t>Application Cases</a:t>
            </a:r>
            <a:endParaRPr lang="ko-KR" altLang="en-US" sz="3600" spc="-1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339" y="332657"/>
            <a:ext cx="18002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9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60512" y="1270001"/>
            <a:ext cx="4103688" cy="5038725"/>
            <a:chOff x="194" y="763"/>
            <a:chExt cx="5372" cy="3288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601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602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9462" name="그림 9" descr="개발현황.em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651" t="2998" r="21651" b="6241"/>
          <a:stretch>
            <a:fillRect/>
          </a:stretch>
        </p:blipFill>
        <p:spPr bwMode="auto">
          <a:xfrm>
            <a:off x="585912" y="1595438"/>
            <a:ext cx="40259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33" descr="3-2"/>
          <p:cNvPicPr>
            <a:picLocks noChangeAspect="1" noChangeArrowheads="1"/>
          </p:cNvPicPr>
          <p:nvPr/>
        </p:nvPicPr>
        <p:blipFill>
          <a:blip r:embed="rId4" cstate="print"/>
          <a:srcRect l="4758" t="11064" r="50365" b="79677"/>
          <a:stretch>
            <a:fillRect/>
          </a:stretch>
        </p:blipFill>
        <p:spPr bwMode="auto">
          <a:xfrm>
            <a:off x="644651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71650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Dam site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087312"/>
              </p:ext>
            </p:extLst>
          </p:nvPr>
        </p:nvGraphicFramePr>
        <p:xfrm>
          <a:off x="4927600" y="1341438"/>
          <a:ext cx="4489896" cy="4896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Dam site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Area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Grid size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Grid count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EFF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R</a:t>
                      </a:r>
                      <a:r>
                        <a:rPr lang="en-US" altLang="ko-KR" sz="1000" baseline="30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aseline="30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Cheungju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6,648㎢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26,765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0.912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0.962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Soyang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2,703㎢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500m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11,099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0.859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0.936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Hoengseong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209㎢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20,738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0.891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0.927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Hantan gang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1,279㎢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14,201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0.921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0.972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Andong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1,584㎢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18,085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0.879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0.953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Imha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1,361㎢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15,144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0.890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0.962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Hapcheon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925㎢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23,225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0.891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0.937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Namgang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2,285㎢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9,163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0.953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0.984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Milyang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95.4㎢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10,342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0.858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0.954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Gunwi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87.5㎢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24,305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0.503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99CC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0.801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9CC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Daecheong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3,204㎢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13,180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0.852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0.902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Youngdam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9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930㎢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14,876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0.901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FFCC9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0.933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9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Seomjingang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763㎢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12,208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0.803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0.875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5002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Juam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1,010㎢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16,160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0.815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0.893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5002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Buan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5,900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5002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Boryeong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163.6㎢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16,360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0.793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0.845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5002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Jangheung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193㎢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19,300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0.831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solidFill>
                      <a:srgbClr val="A500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0.882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5002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Application and evaluation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951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632520" y="1270001"/>
            <a:ext cx="2663825" cy="5038725"/>
            <a:chOff x="194" y="763"/>
            <a:chExt cx="5372" cy="3288"/>
          </a:xfrm>
        </p:grpSpPr>
        <p:sp>
          <p:nvSpPr>
            <p:cNvPr id="66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8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9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486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672208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73"/>
          <p:cNvSpPr txBox="1"/>
          <p:nvPr/>
        </p:nvSpPr>
        <p:spPr>
          <a:xfrm>
            <a:off x="792857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Typhoon RUSA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489" name="Group 7"/>
          <p:cNvGrpSpPr>
            <a:grpSpLocks/>
          </p:cNvGrpSpPr>
          <p:nvPr/>
        </p:nvGrpSpPr>
        <p:grpSpPr bwMode="auto">
          <a:xfrm>
            <a:off x="3523555" y="1267990"/>
            <a:ext cx="5749925" cy="5040735"/>
            <a:chOff x="194" y="763"/>
            <a:chExt cx="5372" cy="3288"/>
          </a:xfrm>
        </p:grpSpPr>
        <p:sp>
          <p:nvSpPr>
            <p:cNvPr id="83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2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3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98" name="그림 97" descr="루사피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9994" y="3073401"/>
            <a:ext cx="2419350" cy="1833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491" name="TextBox 98"/>
          <p:cNvSpPr txBox="1">
            <a:spLocks noChangeArrowheads="1"/>
          </p:cNvSpPr>
          <p:nvPr/>
        </p:nvSpPr>
        <p:spPr bwMode="auto">
          <a:xfrm>
            <a:off x="773037" y="5108576"/>
            <a:ext cx="24915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/>
              <a:t>4 Grade typhoon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Central Pressure</a:t>
            </a:r>
            <a:r>
              <a:rPr lang="ko-KR" altLang="en-US" sz="1200" dirty="0"/>
              <a:t> </a:t>
            </a:r>
            <a:r>
              <a:rPr lang="en-US" altLang="ko-KR" sz="1200" dirty="0"/>
              <a:t>: 950hPa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Wind speed</a:t>
            </a:r>
            <a:r>
              <a:rPr lang="ko-KR" altLang="en-US" sz="1200" dirty="0"/>
              <a:t> </a:t>
            </a:r>
            <a:r>
              <a:rPr lang="en-US" altLang="ko-KR" sz="1200" dirty="0"/>
              <a:t>: 40m/s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Precipitation</a:t>
            </a:r>
            <a:r>
              <a:rPr lang="ko-KR" altLang="en-US" sz="1200" dirty="0"/>
              <a:t> </a:t>
            </a:r>
            <a:r>
              <a:rPr lang="en-US" altLang="ko-KR" sz="1200" dirty="0"/>
              <a:t>: 870.5mm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Period</a:t>
            </a:r>
            <a:r>
              <a:rPr lang="ko-KR" altLang="en-US" sz="1200" dirty="0"/>
              <a:t> </a:t>
            </a:r>
            <a:r>
              <a:rPr lang="en-US" altLang="ko-KR" sz="1200" dirty="0"/>
              <a:t>: 2002. 8. 23-2002. 9. 1</a:t>
            </a:r>
            <a:endParaRPr lang="ko-KR" altLang="en-US" sz="1200" dirty="0"/>
          </a:p>
        </p:txBody>
      </p:sp>
      <p:pic>
        <p:nvPicPr>
          <p:cNvPr id="20492" name="Picture 33" descr="354-Color Overlay 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095" y="5178425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33" descr="354-Color Overlay 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095" y="54117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33" descr="354-Color Overlay 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095" y="5630864"/>
            <a:ext cx="136525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33" descr="354-Color Overlay 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095" y="58435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33" descr="354-Color Overlay 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095" y="6051550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TextBox 110"/>
          <p:cNvSpPr txBox="1"/>
          <p:nvPr/>
        </p:nvSpPr>
        <p:spPr>
          <a:xfrm>
            <a:off x="773038" y="2857501"/>
            <a:ext cx="117532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&lt;Satellite image&gt;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037458" y="2857501"/>
            <a:ext cx="10454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&lt;Precipitation&gt;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329433" y="4899026"/>
            <a:ext cx="13308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&lt;Typhoon damage&gt;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" name="그림 50" descr="rus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6345" y="1671638"/>
            <a:ext cx="1152525" cy="118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 descr="rusa_rain.jpg"/>
          <p:cNvPicPr>
            <a:picLocks noChangeAspect="1"/>
          </p:cNvPicPr>
          <p:nvPr/>
        </p:nvPicPr>
        <p:blipFill>
          <a:blip r:embed="rId7" cstate="print"/>
          <a:srcRect r="50000"/>
          <a:stretch>
            <a:fillRect/>
          </a:stretch>
        </p:blipFill>
        <p:spPr>
          <a:xfrm>
            <a:off x="1999357" y="1654176"/>
            <a:ext cx="1179512" cy="1223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506" name="오각형 57"/>
          <p:cNvSpPr>
            <a:spLocks noChangeArrowheads="1"/>
          </p:cNvSpPr>
          <p:nvPr/>
        </p:nvSpPr>
        <p:spPr bwMode="auto">
          <a:xfrm>
            <a:off x="3810891" y="1663279"/>
            <a:ext cx="860747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Han River</a:t>
            </a:r>
            <a:endParaRPr lang="ko-KR" altLang="en-US" sz="1000" dirty="0"/>
          </a:p>
        </p:txBody>
      </p:sp>
      <p:sp>
        <p:nvSpPr>
          <p:cNvPr id="20507" name="오각형 60"/>
          <p:cNvSpPr>
            <a:spLocks noChangeArrowheads="1"/>
          </p:cNvSpPr>
          <p:nvPr/>
        </p:nvSpPr>
        <p:spPr bwMode="auto">
          <a:xfrm>
            <a:off x="3810891" y="3170191"/>
            <a:ext cx="1093788" cy="215900"/>
          </a:xfrm>
          <a:prstGeom prst="homePlate">
            <a:avLst>
              <a:gd name="adj" fmla="val 50084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 err="1"/>
              <a:t>Nakdong</a:t>
            </a:r>
            <a:r>
              <a:rPr lang="en-US" altLang="ko-KR" sz="1000" dirty="0"/>
              <a:t> River</a:t>
            </a:r>
            <a:endParaRPr lang="ko-KR" altLang="en-US" sz="1000" dirty="0"/>
          </a:p>
        </p:txBody>
      </p:sp>
      <p:sp>
        <p:nvSpPr>
          <p:cNvPr id="20508" name="오각형 63"/>
          <p:cNvSpPr>
            <a:spLocks noChangeArrowheads="1"/>
          </p:cNvSpPr>
          <p:nvPr/>
        </p:nvSpPr>
        <p:spPr bwMode="auto">
          <a:xfrm>
            <a:off x="3809539" y="4788014"/>
            <a:ext cx="863450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Gum River</a:t>
            </a:r>
            <a:endParaRPr lang="ko-KR" altLang="en-US" sz="1000" dirty="0"/>
          </a:p>
        </p:txBody>
      </p:sp>
      <p:sp>
        <p:nvSpPr>
          <p:cNvPr id="20509" name="오각형 78"/>
          <p:cNvSpPr>
            <a:spLocks noChangeArrowheads="1"/>
          </p:cNvSpPr>
          <p:nvPr/>
        </p:nvSpPr>
        <p:spPr bwMode="auto">
          <a:xfrm>
            <a:off x="7453906" y="4795688"/>
            <a:ext cx="633139" cy="217488"/>
          </a:xfrm>
          <a:prstGeom prst="homePlate">
            <a:avLst>
              <a:gd name="adj" fmla="val 4966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Other</a:t>
            </a:r>
            <a:endParaRPr lang="ko-KR" altLang="en-US" sz="1000" dirty="0"/>
          </a:p>
        </p:txBody>
      </p:sp>
      <p:pic>
        <p:nvPicPr>
          <p:cNvPr id="77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3590776" y="1124744"/>
            <a:ext cx="2384731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/>
          <p:cNvSpPr txBox="1"/>
          <p:nvPr/>
        </p:nvSpPr>
        <p:spPr>
          <a:xfrm>
            <a:off x="3641853" y="1221954"/>
            <a:ext cx="22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7" name="Picture 135" descr="C:\WINDOWS\TEMP\UNI000011a417c7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1853" y="3429000"/>
            <a:ext cx="1732088" cy="116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8" name="Picture 137" descr="C:\WINDOWS\TEMP\UNI000011a417d5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1774" y="3429000"/>
            <a:ext cx="1698285" cy="118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9" name="Picture 133" descr="C:\WINDOWS\TEMP\UNI000011a417b5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13240" y="3429000"/>
            <a:ext cx="1821582" cy="114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1" name="Picture 141" descr="C:\WINDOWS\TEMP\UNI000011a41806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91818" y="1917280"/>
            <a:ext cx="1939425" cy="124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2" name="Picture 139" descr="C:\WINDOWS\TEMP\UNI000011a417fb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03909" y="1916832"/>
            <a:ext cx="1941379" cy="124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4" name="Picture 14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42942" y="5044316"/>
            <a:ext cx="1730973" cy="1115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6" name="Picture 146" descr="C:\WINDOWS\TEMP\UNI000011a41887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1853" y="5068935"/>
            <a:ext cx="1780794" cy="10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7" name="Picture 148" descr="C:\WINDOWS\TEMP\UNI000011a4188f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64213" y="5078883"/>
            <a:ext cx="1721035" cy="10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Typhoon ‘RUSA’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310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632520" y="1270001"/>
            <a:ext cx="2663825" cy="5038725"/>
            <a:chOff x="194" y="763"/>
            <a:chExt cx="5372" cy="3288"/>
          </a:xfrm>
        </p:grpSpPr>
        <p:sp>
          <p:nvSpPr>
            <p:cNvPr id="66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8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9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486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672208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73"/>
          <p:cNvSpPr txBox="1"/>
          <p:nvPr/>
        </p:nvSpPr>
        <p:spPr>
          <a:xfrm>
            <a:off x="792857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Typhoon Maemi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489" name="Group 7"/>
          <p:cNvGrpSpPr>
            <a:grpSpLocks/>
          </p:cNvGrpSpPr>
          <p:nvPr/>
        </p:nvGrpSpPr>
        <p:grpSpPr bwMode="auto">
          <a:xfrm>
            <a:off x="3523555" y="1267990"/>
            <a:ext cx="5749925" cy="5040735"/>
            <a:chOff x="194" y="763"/>
            <a:chExt cx="5372" cy="3288"/>
          </a:xfrm>
        </p:grpSpPr>
        <p:sp>
          <p:nvSpPr>
            <p:cNvPr id="83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2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3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491" name="TextBox 98"/>
          <p:cNvSpPr txBox="1">
            <a:spLocks noChangeArrowheads="1"/>
          </p:cNvSpPr>
          <p:nvPr/>
        </p:nvSpPr>
        <p:spPr bwMode="auto">
          <a:xfrm>
            <a:off x="773037" y="5108576"/>
            <a:ext cx="24915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/>
              <a:t>5 Grade typhoon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Central Pressure</a:t>
            </a:r>
            <a:r>
              <a:rPr lang="ko-KR" altLang="en-US" sz="1200" dirty="0"/>
              <a:t> </a:t>
            </a:r>
            <a:r>
              <a:rPr lang="en-US" altLang="ko-KR" sz="1200" dirty="0"/>
              <a:t>: 910hPa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Wind speed</a:t>
            </a:r>
            <a:r>
              <a:rPr lang="ko-KR" altLang="en-US" sz="1200" dirty="0"/>
              <a:t> </a:t>
            </a:r>
            <a:r>
              <a:rPr lang="en-US" altLang="ko-KR" sz="1200" dirty="0"/>
              <a:t>: 55m/s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Precipitation</a:t>
            </a:r>
            <a:r>
              <a:rPr lang="ko-KR" altLang="en-US" sz="1200" dirty="0"/>
              <a:t> </a:t>
            </a:r>
            <a:r>
              <a:rPr lang="en-US" altLang="ko-KR" sz="1200" dirty="0"/>
              <a:t>: 410mm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Period</a:t>
            </a:r>
            <a:r>
              <a:rPr lang="ko-KR" altLang="en-US" sz="1200" dirty="0"/>
              <a:t> </a:t>
            </a:r>
            <a:r>
              <a:rPr lang="en-US" altLang="ko-KR" sz="1200" dirty="0"/>
              <a:t>: 2003. 9. 6-2003. 9. 14</a:t>
            </a:r>
            <a:endParaRPr lang="ko-KR" altLang="en-US" sz="1200" dirty="0"/>
          </a:p>
        </p:txBody>
      </p:sp>
      <p:pic>
        <p:nvPicPr>
          <p:cNvPr id="20492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178425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4117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630864"/>
            <a:ext cx="136525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8435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6051550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TextBox 110"/>
          <p:cNvSpPr txBox="1"/>
          <p:nvPr/>
        </p:nvSpPr>
        <p:spPr>
          <a:xfrm>
            <a:off x="773038" y="2857501"/>
            <a:ext cx="117532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&lt;Satellite image&gt;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037458" y="2857501"/>
            <a:ext cx="10454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&lt;Precipitation&gt;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329433" y="4899026"/>
            <a:ext cx="13308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&lt;Typhoon damage&gt;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506" name="오각형 57"/>
          <p:cNvSpPr>
            <a:spLocks noChangeArrowheads="1"/>
          </p:cNvSpPr>
          <p:nvPr/>
        </p:nvSpPr>
        <p:spPr bwMode="auto">
          <a:xfrm>
            <a:off x="3810891" y="1663279"/>
            <a:ext cx="860747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Han River</a:t>
            </a:r>
            <a:endParaRPr lang="ko-KR" altLang="en-US" sz="1000" dirty="0"/>
          </a:p>
        </p:txBody>
      </p:sp>
      <p:sp>
        <p:nvSpPr>
          <p:cNvPr id="20507" name="오각형 60"/>
          <p:cNvSpPr>
            <a:spLocks noChangeArrowheads="1"/>
          </p:cNvSpPr>
          <p:nvPr/>
        </p:nvSpPr>
        <p:spPr bwMode="auto">
          <a:xfrm>
            <a:off x="3810891" y="3170191"/>
            <a:ext cx="1093788" cy="215900"/>
          </a:xfrm>
          <a:prstGeom prst="homePlate">
            <a:avLst>
              <a:gd name="adj" fmla="val 50084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 err="1"/>
              <a:t>Nakdong</a:t>
            </a:r>
            <a:r>
              <a:rPr lang="en-US" altLang="ko-KR" sz="1000" dirty="0"/>
              <a:t> River</a:t>
            </a:r>
            <a:endParaRPr lang="ko-KR" altLang="en-US" sz="1000" dirty="0"/>
          </a:p>
        </p:txBody>
      </p:sp>
      <p:sp>
        <p:nvSpPr>
          <p:cNvPr id="20508" name="오각형 63"/>
          <p:cNvSpPr>
            <a:spLocks noChangeArrowheads="1"/>
          </p:cNvSpPr>
          <p:nvPr/>
        </p:nvSpPr>
        <p:spPr bwMode="auto">
          <a:xfrm>
            <a:off x="3809539" y="4788014"/>
            <a:ext cx="863450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Gum River</a:t>
            </a:r>
            <a:endParaRPr lang="ko-KR" altLang="en-US" sz="1000" dirty="0"/>
          </a:p>
        </p:txBody>
      </p:sp>
      <p:sp>
        <p:nvSpPr>
          <p:cNvPr id="20509" name="오각형 78"/>
          <p:cNvSpPr>
            <a:spLocks noChangeArrowheads="1"/>
          </p:cNvSpPr>
          <p:nvPr/>
        </p:nvSpPr>
        <p:spPr bwMode="auto">
          <a:xfrm>
            <a:off x="7453906" y="4795688"/>
            <a:ext cx="633139" cy="217488"/>
          </a:xfrm>
          <a:prstGeom prst="homePlate">
            <a:avLst>
              <a:gd name="adj" fmla="val 4966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Other</a:t>
            </a:r>
            <a:endParaRPr lang="ko-KR" altLang="en-US" sz="1000" dirty="0"/>
          </a:p>
        </p:txBody>
      </p:sp>
      <p:pic>
        <p:nvPicPr>
          <p:cNvPr id="77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3590776" y="1124744"/>
            <a:ext cx="2384731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/>
          <p:cNvSpPr txBox="1"/>
          <p:nvPr/>
        </p:nvSpPr>
        <p:spPr>
          <a:xfrm>
            <a:off x="3641853" y="1221954"/>
            <a:ext cx="22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Typhoon ‘MAEMI’</a:t>
            </a:r>
            <a:endParaRPr lang="ko-KR" altLang="en-US" dirty="0"/>
          </a:p>
        </p:txBody>
      </p:sp>
      <p:pic>
        <p:nvPicPr>
          <p:cNvPr id="56" name="그림 55" descr="maem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0709" y="1639828"/>
            <a:ext cx="1168400" cy="1189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그림 56" descr="maemi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5706" y="3084778"/>
            <a:ext cx="2443163" cy="1831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그림 57" descr="maemi_rai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82135" y="1650939"/>
            <a:ext cx="1195387" cy="118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Picture 1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9790" y="1932021"/>
            <a:ext cx="1576387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2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4748" y="1926882"/>
            <a:ext cx="1576387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32" descr="C:\WINDOWS\TEMP\UNI000011a4181f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59306" y="3416368"/>
            <a:ext cx="1600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34" descr="C:\WINDOWS\TEMP\UNI000011a41827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97088" y="3410178"/>
            <a:ext cx="16002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38" descr="C:\WINDOWS\TEMP\UNI000011a41837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58546" y="3417955"/>
            <a:ext cx="1781175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3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99226" y="5049950"/>
            <a:ext cx="15763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1" descr="C:\WINDOWS\TEMP\UNI000011a4186f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51917" y="5044282"/>
            <a:ext cx="16002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3" descr="C:\WINDOWS\TEMP\UNI000011a41877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20311" y="5049950"/>
            <a:ext cx="1600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195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632520" y="1270001"/>
            <a:ext cx="2663825" cy="5038725"/>
            <a:chOff x="194" y="763"/>
            <a:chExt cx="5372" cy="3288"/>
          </a:xfrm>
        </p:grpSpPr>
        <p:sp>
          <p:nvSpPr>
            <p:cNvPr id="66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8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9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486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672208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73"/>
          <p:cNvSpPr txBox="1"/>
          <p:nvPr/>
        </p:nvSpPr>
        <p:spPr>
          <a:xfrm>
            <a:off x="792857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Typhoon </a:t>
            </a:r>
            <a:r>
              <a:rPr lang="en-US" altLang="ko-K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Ewiniar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489" name="Group 7"/>
          <p:cNvGrpSpPr>
            <a:grpSpLocks/>
          </p:cNvGrpSpPr>
          <p:nvPr/>
        </p:nvGrpSpPr>
        <p:grpSpPr bwMode="auto">
          <a:xfrm>
            <a:off x="3523555" y="1267990"/>
            <a:ext cx="5749925" cy="5040735"/>
            <a:chOff x="194" y="763"/>
            <a:chExt cx="5372" cy="3288"/>
          </a:xfrm>
        </p:grpSpPr>
        <p:sp>
          <p:nvSpPr>
            <p:cNvPr id="83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592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3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491" name="TextBox 98"/>
          <p:cNvSpPr txBox="1">
            <a:spLocks noChangeArrowheads="1"/>
          </p:cNvSpPr>
          <p:nvPr/>
        </p:nvSpPr>
        <p:spPr bwMode="auto">
          <a:xfrm>
            <a:off x="773037" y="5108576"/>
            <a:ext cx="24915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/>
              <a:t>4 Grade typhoon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Central Pressure</a:t>
            </a:r>
            <a:r>
              <a:rPr lang="ko-KR" altLang="en-US" sz="1200" dirty="0"/>
              <a:t> </a:t>
            </a:r>
            <a:r>
              <a:rPr lang="en-US" altLang="ko-KR" sz="1200" dirty="0"/>
              <a:t>: 930hPa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Wind speed</a:t>
            </a:r>
            <a:r>
              <a:rPr lang="ko-KR" altLang="en-US" sz="1200" dirty="0"/>
              <a:t> </a:t>
            </a:r>
            <a:r>
              <a:rPr lang="en-US" altLang="ko-KR" sz="1200" dirty="0"/>
              <a:t>: 51m/s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Max. Precipitation</a:t>
            </a:r>
            <a:r>
              <a:rPr lang="ko-KR" altLang="en-US" sz="1200" dirty="0"/>
              <a:t> </a:t>
            </a:r>
            <a:r>
              <a:rPr lang="en-US" altLang="ko-KR" sz="1200" dirty="0"/>
              <a:t>: 200mm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Period</a:t>
            </a:r>
            <a:r>
              <a:rPr lang="ko-KR" altLang="en-US" sz="1200" dirty="0"/>
              <a:t> </a:t>
            </a:r>
            <a:r>
              <a:rPr lang="en-US" altLang="ko-KR" sz="1200" dirty="0"/>
              <a:t>: 2006. 7. 1-2006. 7. 10</a:t>
            </a:r>
            <a:endParaRPr lang="ko-KR" altLang="en-US" sz="1200" dirty="0"/>
          </a:p>
        </p:txBody>
      </p:sp>
      <p:pic>
        <p:nvPicPr>
          <p:cNvPr id="20492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178425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4117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630864"/>
            <a:ext cx="136525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584358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33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95" y="6051550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TextBox 110"/>
          <p:cNvSpPr txBox="1"/>
          <p:nvPr/>
        </p:nvSpPr>
        <p:spPr>
          <a:xfrm>
            <a:off x="773038" y="2857501"/>
            <a:ext cx="117532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&lt;Satellite image&gt;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037458" y="2857501"/>
            <a:ext cx="10454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&lt;Precipitation&gt;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329433" y="4899026"/>
            <a:ext cx="13308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&lt;Typhoon damage&gt;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506" name="오각형 57"/>
          <p:cNvSpPr>
            <a:spLocks noChangeArrowheads="1"/>
          </p:cNvSpPr>
          <p:nvPr/>
        </p:nvSpPr>
        <p:spPr bwMode="auto">
          <a:xfrm>
            <a:off x="3810891" y="1663279"/>
            <a:ext cx="860747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Han River</a:t>
            </a:r>
            <a:endParaRPr lang="ko-KR" altLang="en-US" sz="1000" dirty="0"/>
          </a:p>
        </p:txBody>
      </p:sp>
      <p:sp>
        <p:nvSpPr>
          <p:cNvPr id="20507" name="오각형 60"/>
          <p:cNvSpPr>
            <a:spLocks noChangeArrowheads="1"/>
          </p:cNvSpPr>
          <p:nvPr/>
        </p:nvSpPr>
        <p:spPr bwMode="auto">
          <a:xfrm>
            <a:off x="3810891" y="3170191"/>
            <a:ext cx="1093788" cy="215900"/>
          </a:xfrm>
          <a:prstGeom prst="homePlate">
            <a:avLst>
              <a:gd name="adj" fmla="val 50084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 err="1"/>
              <a:t>Nakdong</a:t>
            </a:r>
            <a:r>
              <a:rPr lang="en-US" altLang="ko-KR" sz="1000" dirty="0"/>
              <a:t> River</a:t>
            </a:r>
            <a:endParaRPr lang="ko-KR" altLang="en-US" sz="1000" dirty="0"/>
          </a:p>
        </p:txBody>
      </p:sp>
      <p:sp>
        <p:nvSpPr>
          <p:cNvPr id="20508" name="오각형 63"/>
          <p:cNvSpPr>
            <a:spLocks noChangeArrowheads="1"/>
          </p:cNvSpPr>
          <p:nvPr/>
        </p:nvSpPr>
        <p:spPr bwMode="auto">
          <a:xfrm>
            <a:off x="3809539" y="4788014"/>
            <a:ext cx="863450" cy="215900"/>
          </a:xfrm>
          <a:prstGeom prst="homePlate">
            <a:avLst>
              <a:gd name="adj" fmla="val 5002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Gum River</a:t>
            </a:r>
            <a:endParaRPr lang="ko-KR" altLang="en-US" sz="1000" dirty="0"/>
          </a:p>
        </p:txBody>
      </p:sp>
      <p:sp>
        <p:nvSpPr>
          <p:cNvPr id="20509" name="오각형 78"/>
          <p:cNvSpPr>
            <a:spLocks noChangeArrowheads="1"/>
          </p:cNvSpPr>
          <p:nvPr/>
        </p:nvSpPr>
        <p:spPr bwMode="auto">
          <a:xfrm>
            <a:off x="7453906" y="4795688"/>
            <a:ext cx="633139" cy="217488"/>
          </a:xfrm>
          <a:prstGeom prst="homePlate">
            <a:avLst>
              <a:gd name="adj" fmla="val 4966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000" dirty="0"/>
              <a:t>Other</a:t>
            </a:r>
            <a:endParaRPr lang="ko-KR" altLang="en-US" sz="1000" dirty="0"/>
          </a:p>
        </p:txBody>
      </p:sp>
      <p:pic>
        <p:nvPicPr>
          <p:cNvPr id="77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3590776" y="1124744"/>
            <a:ext cx="2384731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/>
          <p:cNvSpPr txBox="1"/>
          <p:nvPr/>
        </p:nvSpPr>
        <p:spPr>
          <a:xfrm>
            <a:off x="3641853" y="1221954"/>
            <a:ext cx="22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Typhoon ‘EWINIAR’</a:t>
            </a:r>
            <a:endParaRPr lang="ko-KR" altLang="en-US" dirty="0"/>
          </a:p>
        </p:txBody>
      </p:sp>
      <p:pic>
        <p:nvPicPr>
          <p:cNvPr id="39" name="그림 38" descr="ewiniar.jpg"/>
          <p:cNvPicPr>
            <a:picLocks noChangeAspect="1"/>
          </p:cNvPicPr>
          <p:nvPr/>
        </p:nvPicPr>
        <p:blipFill>
          <a:blip r:embed="rId5" cstate="print"/>
          <a:srcRect l="22730"/>
          <a:stretch>
            <a:fillRect/>
          </a:stretch>
        </p:blipFill>
        <p:spPr>
          <a:xfrm>
            <a:off x="812800" y="1671638"/>
            <a:ext cx="1187450" cy="118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그림 39" descr="ewiniar2.jpg"/>
          <p:cNvPicPr>
            <a:picLocks noChangeAspect="1"/>
          </p:cNvPicPr>
          <p:nvPr/>
        </p:nvPicPr>
        <p:blipFill>
          <a:blip r:embed="rId6" cstate="print"/>
          <a:srcRect l="4200" t="5452" r="4451" b="5956"/>
          <a:stretch>
            <a:fillRect/>
          </a:stretch>
        </p:blipFill>
        <p:spPr>
          <a:xfrm>
            <a:off x="801689" y="3078164"/>
            <a:ext cx="2452687" cy="1831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49"/>
          <p:cNvPicPr>
            <a:picLocks noChangeAspect="1" noChangeArrowheads="1"/>
          </p:cNvPicPr>
          <p:nvPr/>
        </p:nvPicPr>
        <p:blipFill>
          <a:blip r:embed="rId7" cstate="print"/>
          <a:srcRect l="22768" t="27535" r="24021" b="9740"/>
          <a:stretch>
            <a:fillRect/>
          </a:stretch>
        </p:blipFill>
        <p:spPr bwMode="auto">
          <a:xfrm>
            <a:off x="2071688" y="1671638"/>
            <a:ext cx="11874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" name="Picture 12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8126" y="1952551"/>
            <a:ext cx="17081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2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88102" y="1952551"/>
            <a:ext cx="15763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31" descr="C:\WINDOWS\TEMP\UNI000011a4183f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7467" y="3449823"/>
            <a:ext cx="1600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33" descr="C:\WINDOWS\TEMP\UNI000011a41847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6076" y="3449823"/>
            <a:ext cx="16002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37" descr="C:\WINDOWS\TEMP\UNI000011a41857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93710" y="3461515"/>
            <a:ext cx="1781175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141" descr="C:\WINDOWS\TEMP\UNI000011a41867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24184" y="5113899"/>
            <a:ext cx="1655763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14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28351" y="5102629"/>
            <a:ext cx="15763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144" descr="C:\WINDOWS\TEMP\UNI000011a4187f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694402" y="5102629"/>
            <a:ext cx="1600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783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7"/>
          <p:cNvGrpSpPr>
            <a:grpSpLocks/>
          </p:cNvGrpSpPr>
          <p:nvPr/>
        </p:nvGrpSpPr>
        <p:grpSpPr bwMode="auto">
          <a:xfrm>
            <a:off x="488504" y="1124744"/>
            <a:ext cx="9001000" cy="5472607"/>
            <a:chOff x="194" y="763"/>
            <a:chExt cx="5372" cy="3288"/>
          </a:xfrm>
        </p:grpSpPr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30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1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61" name="Picture 13" descr="D:\2012\Tech_Develop\Snow_Cal\충주댐 융적설\snow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01" y="1988800"/>
            <a:ext cx="4607783" cy="30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 bwMode="auto">
          <a:xfrm>
            <a:off x="4881972" y="2924934"/>
            <a:ext cx="3527509" cy="1440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267" name="Picture 3" descr="D:\2012\Tech_Develop\Snow_Cal\충주댐 융적설\CJDU\im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2132792"/>
            <a:ext cx="3386944" cy="388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1280220" y="1319426"/>
            <a:ext cx="756317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spcBef>
                <a:spcPct val="50000"/>
              </a:spcBef>
              <a:buBlip>
                <a:blip r:embed="rId5"/>
              </a:buBlip>
            </a:pP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Observed</a:t>
            </a:r>
            <a:r>
              <a:rPr lang="ko-KR" altLang="en-US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Terra MODIS, NOAA AVHRR Satellite</a:t>
            </a:r>
            <a:r>
              <a:rPr lang="ko-KR" altLang="en-US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data</a:t>
            </a:r>
            <a:r>
              <a:rPr lang="ko-KR" altLang="en-US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(Hong et. al., 2008)</a:t>
            </a:r>
          </a:p>
          <a:p>
            <a:pPr marL="285750" indent="-285750">
              <a:spcBef>
                <a:spcPct val="50000"/>
              </a:spcBef>
              <a:buBlip>
                <a:blip r:embed="rId5"/>
              </a:buBlip>
            </a:pP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Simulation</a:t>
            </a:r>
            <a:r>
              <a:rPr lang="ko-KR" altLang="en-US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b="1" dirty="0">
                <a:gradFill>
                  <a:gsLst>
                    <a:gs pos="28436">
                      <a:srgbClr val="3B4F5F"/>
                    </a:gs>
                    <a:gs pos="38863">
                      <a:srgbClr val="3B4F5F"/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Snow distribution pattern is similar, area is slightly different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474757"/>
              </p:ext>
            </p:extLst>
          </p:nvPr>
        </p:nvGraphicFramePr>
        <p:xfrm>
          <a:off x="4232900" y="5487432"/>
          <a:ext cx="4752546" cy="965904"/>
        </p:xfrm>
        <a:graphic>
          <a:graphicData uri="http://schemas.openxmlformats.org/drawingml/2006/table">
            <a:tbl>
              <a:tblPr/>
              <a:tblGrid>
                <a:gridCol w="792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Date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‘04.03.07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‘04.03.09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‘05.01.19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‘06.02.09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‘06.02.12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MODIS snow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176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5,854.2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4,134.5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2,062.7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447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5,894.0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4,965.4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AVHRR snow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176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5,945.0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4,962.0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2,591.2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447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5,832.5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4,829.4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K-DRUM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176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5,209.9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4,948.5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2,196.5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447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6,639.6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6,634.0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 bwMode="auto">
          <a:xfrm>
            <a:off x="5385060" y="5199393"/>
            <a:ext cx="2376330" cy="270399"/>
          </a:xfrm>
          <a:prstGeom prst="rect">
            <a:avLst/>
          </a:prstGeom>
          <a:solidFill>
            <a:srgbClr val="99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txBody>
          <a:bodyPr tIns="0" bIns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Snow cover area</a:t>
            </a:r>
            <a:r>
              <a:rPr lang="ko-KR" altLang="en-US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(unit : km</a:t>
            </a:r>
            <a:r>
              <a:rPr lang="en-US" altLang="ko-KR" sz="1000" b="1" spc="50" baseline="300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Snow cover distribution and area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119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7"/>
          <p:cNvGrpSpPr>
            <a:grpSpLocks/>
          </p:cNvGrpSpPr>
          <p:nvPr/>
        </p:nvGrpSpPr>
        <p:grpSpPr bwMode="auto">
          <a:xfrm>
            <a:off x="704528" y="1268760"/>
            <a:ext cx="3168352" cy="5396810"/>
            <a:chOff x="194" y="763"/>
            <a:chExt cx="5372" cy="3288"/>
          </a:xfrm>
        </p:grpSpPr>
        <p:sp>
          <p:nvSpPr>
            <p:cNvPr id="77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25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26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60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768475" y="1114773"/>
            <a:ext cx="2427932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52"/>
          <p:cNvSpPr txBox="1"/>
          <p:nvPr/>
        </p:nvSpPr>
        <p:spPr>
          <a:xfrm>
            <a:off x="912689" y="1195735"/>
            <a:ext cx="2061468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Gwangdong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Dam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4" name="Group 7"/>
          <p:cNvGrpSpPr>
            <a:grpSpLocks/>
          </p:cNvGrpSpPr>
          <p:nvPr/>
        </p:nvGrpSpPr>
        <p:grpSpPr bwMode="auto">
          <a:xfrm>
            <a:off x="4009478" y="1268412"/>
            <a:ext cx="5119987" cy="5400947"/>
            <a:chOff x="194" y="763"/>
            <a:chExt cx="5372" cy="3288"/>
          </a:xfrm>
        </p:grpSpPr>
        <p:sp>
          <p:nvSpPr>
            <p:cNvPr id="116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17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8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19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4081462" y="1124744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TextBox 119"/>
          <p:cNvSpPr txBox="1"/>
          <p:nvPr/>
        </p:nvSpPr>
        <p:spPr>
          <a:xfrm>
            <a:off x="4098378" y="1204914"/>
            <a:ext cx="25336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5431" r="7011" b="8287"/>
          <a:stretch/>
        </p:blipFill>
        <p:spPr>
          <a:xfrm>
            <a:off x="704528" y="1719939"/>
            <a:ext cx="3176413" cy="4805405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274" y="1628800"/>
            <a:ext cx="485917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676" y="5013176"/>
            <a:ext cx="484477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" name="TextBox 98"/>
          <p:cNvSpPr txBox="1">
            <a:spLocks noChangeArrowheads="1"/>
          </p:cNvSpPr>
          <p:nvPr/>
        </p:nvSpPr>
        <p:spPr bwMode="auto">
          <a:xfrm>
            <a:off x="7889436" y="2348880"/>
            <a:ext cx="676788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20000"/>
              </a:lnSpc>
            </a:pP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2010 </a:t>
            </a:r>
            <a:r>
              <a:rPr lang="en-US" altLang="ko-KR" sz="1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yr</a:t>
            </a:r>
            <a:endParaRPr lang="en-US" altLang="ko-KR" sz="1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044" y="3284984"/>
            <a:ext cx="4902933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98"/>
          <p:cNvSpPr txBox="1">
            <a:spLocks noChangeArrowheads="1"/>
          </p:cNvSpPr>
          <p:nvPr/>
        </p:nvSpPr>
        <p:spPr bwMode="auto">
          <a:xfrm>
            <a:off x="7905328" y="3735760"/>
            <a:ext cx="676788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20000"/>
              </a:lnSpc>
            </a:pP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2011 </a:t>
            </a:r>
            <a:r>
              <a:rPr lang="en-US" altLang="ko-KR" sz="1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yr</a:t>
            </a:r>
            <a:endParaRPr lang="en-US" altLang="ko-KR" sz="1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TextBox 98"/>
          <p:cNvSpPr txBox="1">
            <a:spLocks noChangeArrowheads="1"/>
          </p:cNvSpPr>
          <p:nvPr/>
        </p:nvSpPr>
        <p:spPr bwMode="auto">
          <a:xfrm>
            <a:off x="7833320" y="5968008"/>
            <a:ext cx="676788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20000"/>
              </a:lnSpc>
            </a:pPr>
            <a:r>
              <a:rPr lang="en-US" altLang="ko-KR" sz="1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2012 </a:t>
            </a:r>
            <a:r>
              <a:rPr lang="en-US" altLang="ko-KR" sz="1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yr</a:t>
            </a:r>
            <a:endParaRPr lang="en-US" altLang="ko-KR" sz="1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Snow melt simulation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2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roup 7"/>
          <p:cNvGrpSpPr>
            <a:grpSpLocks/>
          </p:cNvGrpSpPr>
          <p:nvPr/>
        </p:nvGrpSpPr>
        <p:grpSpPr bwMode="auto">
          <a:xfrm>
            <a:off x="704528" y="1268760"/>
            <a:ext cx="3168352" cy="5252904"/>
            <a:chOff x="194" y="763"/>
            <a:chExt cx="5372" cy="3288"/>
          </a:xfrm>
        </p:grpSpPr>
        <p:sp>
          <p:nvSpPr>
            <p:cNvPr id="546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47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8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549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768475" y="1114773"/>
            <a:ext cx="2427932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0" name="TextBox 549"/>
          <p:cNvSpPr txBox="1"/>
          <p:nvPr/>
        </p:nvSpPr>
        <p:spPr>
          <a:xfrm>
            <a:off x="912689" y="1195735"/>
            <a:ext cx="2061468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Hapcheon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Dam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51" name="Group 7"/>
          <p:cNvGrpSpPr>
            <a:grpSpLocks/>
          </p:cNvGrpSpPr>
          <p:nvPr/>
        </p:nvGrpSpPr>
        <p:grpSpPr bwMode="auto">
          <a:xfrm>
            <a:off x="4009478" y="1268412"/>
            <a:ext cx="5119987" cy="5256931"/>
            <a:chOff x="194" y="763"/>
            <a:chExt cx="5372" cy="3288"/>
          </a:xfrm>
        </p:grpSpPr>
        <p:sp>
          <p:nvSpPr>
            <p:cNvPr id="552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53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54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555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4081462" y="1124744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6" name="TextBox 555"/>
          <p:cNvSpPr txBox="1"/>
          <p:nvPr/>
        </p:nvSpPr>
        <p:spPr>
          <a:xfrm>
            <a:off x="4098378" y="1204914"/>
            <a:ext cx="25336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1" name="_x155434512" descr="EMB00000e4401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" t="1079" r="1289" b="1358"/>
          <a:stretch>
            <a:fillRect/>
          </a:stretch>
        </p:blipFill>
        <p:spPr bwMode="auto">
          <a:xfrm>
            <a:off x="704410" y="1743082"/>
            <a:ext cx="3132744" cy="427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_x155434512" descr="EMB00000e44010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8"/>
          <a:stretch>
            <a:fillRect/>
          </a:stretch>
        </p:blipFill>
        <p:spPr bwMode="auto">
          <a:xfrm>
            <a:off x="4103906" y="1662748"/>
            <a:ext cx="4963894" cy="256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_x155435712" descr="EMB00000e44010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7" b="4401"/>
          <a:stretch>
            <a:fillRect/>
          </a:stretch>
        </p:blipFill>
        <p:spPr bwMode="auto">
          <a:xfrm>
            <a:off x="4098379" y="4218226"/>
            <a:ext cx="4969422" cy="21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69" name="표 568"/>
          <p:cNvGraphicFramePr>
            <a:graphicFrameLocks noGrp="1"/>
          </p:cNvGraphicFramePr>
          <p:nvPr>
            <p:extLst/>
          </p:nvPr>
        </p:nvGraphicFramePr>
        <p:xfrm>
          <a:off x="4738894" y="2198525"/>
          <a:ext cx="1893135" cy="526209"/>
        </p:xfrm>
        <a:graphic>
          <a:graphicData uri="http://schemas.openxmlformats.org/drawingml/2006/table">
            <a:tbl>
              <a:tblPr/>
              <a:tblGrid>
                <a:gridCol w="626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PBIAS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(Very good)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-11.12 (Good)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(Very good)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0" name="표 5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724672"/>
              </p:ext>
            </p:extLst>
          </p:nvPr>
        </p:nvGraphicFramePr>
        <p:xfrm>
          <a:off x="6393200" y="4567331"/>
          <a:ext cx="1367012" cy="645414"/>
        </p:xfrm>
        <a:graphic>
          <a:graphicData uri="http://schemas.openxmlformats.org/drawingml/2006/table">
            <a:tbl>
              <a:tblPr/>
              <a:tblGrid>
                <a:gridCol w="437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2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PBIAS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0.76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(Very good)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-9.40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(Very good)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0.45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(Very good)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Long-term simulation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922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 7"/>
          <p:cNvGrpSpPr>
            <a:grpSpLocks/>
          </p:cNvGrpSpPr>
          <p:nvPr/>
        </p:nvGrpSpPr>
        <p:grpSpPr bwMode="auto">
          <a:xfrm>
            <a:off x="787612" y="1268412"/>
            <a:ext cx="8341853" cy="5112916"/>
            <a:chOff x="194" y="763"/>
            <a:chExt cx="5372" cy="3288"/>
          </a:xfrm>
        </p:grpSpPr>
        <p:sp>
          <p:nvSpPr>
            <p:cNvPr id="142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8" name="_x148224600" descr="EMB000017b8644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98" y="1707952"/>
            <a:ext cx="3207114" cy="171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48751920" descr="EMB000017b864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022" y="1707994"/>
            <a:ext cx="2890427" cy="172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_x148763848" descr="EMB000017b8645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16" y="3429000"/>
            <a:ext cx="8020832" cy="283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148156272" descr="EMB000017b8644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76" y="1698082"/>
            <a:ext cx="1726676" cy="172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33" descr="3-2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859594" y="1124744"/>
            <a:ext cx="2952353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TextBox 145"/>
          <p:cNvSpPr txBox="1"/>
          <p:nvPr/>
        </p:nvSpPr>
        <p:spPr>
          <a:xfrm>
            <a:off x="876510" y="1204913"/>
            <a:ext cx="2791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High altitude basin(</a:t>
            </a:r>
            <a:r>
              <a:rPr lang="en-US" altLang="ko-KR" dirty="0" err="1"/>
              <a:t>Parkistan</a:t>
            </a:r>
            <a:r>
              <a:rPr lang="en-US" altLang="ko-KR" dirty="0"/>
              <a:t> </a:t>
            </a:r>
            <a:r>
              <a:rPr lang="en-US" altLang="ko-KR" dirty="0" err="1"/>
              <a:t>patrind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923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림 5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393" y="1295451"/>
            <a:ext cx="7970704" cy="5292407"/>
          </a:xfrm>
          <a:prstGeom prst="rect">
            <a:avLst/>
          </a:prstGeom>
        </p:spPr>
      </p:pic>
      <p:sp>
        <p:nvSpPr>
          <p:cNvPr id="12" name="Text Box 30"/>
          <p:cNvSpPr txBox="1">
            <a:spLocks noChangeArrowheads="1"/>
          </p:cNvSpPr>
          <p:nvPr/>
        </p:nvSpPr>
        <p:spPr bwMode="auto">
          <a:xfrm>
            <a:off x="1406508" y="1346353"/>
            <a:ext cx="7559884" cy="391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945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System Networks </a:t>
            </a:r>
            <a:endParaRPr lang="ko-KR" altLang="en-US" sz="1945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1144910" y="1431164"/>
            <a:ext cx="225367" cy="225367"/>
            <a:chOff x="363" y="1077"/>
            <a:chExt cx="146" cy="146"/>
          </a:xfrm>
        </p:grpSpPr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371" y="1085"/>
              <a:ext cx="138" cy="138"/>
            </a:xfrm>
            <a:prstGeom prst="roundRect">
              <a:avLst>
                <a:gd name="adj" fmla="val 0"/>
              </a:avLst>
            </a:prstGeom>
            <a:solidFill>
              <a:srgbClr val="808080"/>
            </a:solidFill>
            <a:ln w="12700">
              <a:noFill/>
              <a:round/>
              <a:headEnd/>
              <a:tailEnd/>
            </a:ln>
          </p:spPr>
          <p:txBody>
            <a:bodyPr wrap="none" lIns="14001" tIns="7000" rIns="14001" bIns="7000" anchor="ctr"/>
            <a:lstStyle/>
            <a:p>
              <a:pPr algn="ctr"/>
              <a:endParaRPr lang="ko-KR" altLang="en-US" sz="1945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363" y="1077"/>
              <a:ext cx="136" cy="136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99FF66">
                    <a:alpha val="89998"/>
                  </a:srgbClr>
                </a:gs>
                <a:gs pos="100000">
                  <a:srgbClr val="006666">
                    <a:alpha val="89998"/>
                  </a:srgbClr>
                </a:gs>
              </a:gsLst>
              <a:lin ang="2700000" scaled="1"/>
            </a:gradFill>
            <a:ln w="12700">
              <a:noFill/>
              <a:round/>
              <a:headEnd/>
              <a:tailEnd/>
            </a:ln>
          </p:spPr>
          <p:txBody>
            <a:bodyPr wrap="none" lIns="14001" tIns="7000" rIns="14001" bIns="7000" anchor="ctr"/>
            <a:lstStyle/>
            <a:p>
              <a:pPr algn="ctr"/>
              <a:endParaRPr lang="ko-KR" altLang="en-US" sz="1945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Automated rainfall-runoff forecasting system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842603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7"/>
          <p:cNvGrpSpPr>
            <a:grpSpLocks/>
          </p:cNvGrpSpPr>
          <p:nvPr/>
        </p:nvGrpSpPr>
        <p:grpSpPr bwMode="auto">
          <a:xfrm>
            <a:off x="821866" y="2728808"/>
            <a:ext cx="8262268" cy="3570981"/>
            <a:chOff x="194" y="763"/>
            <a:chExt cx="5372" cy="3288"/>
          </a:xfrm>
        </p:grpSpPr>
        <p:sp>
          <p:nvSpPr>
            <p:cNvPr id="90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sz="1750"/>
            </a:p>
          </p:txBody>
        </p:sp>
        <p:sp>
          <p:nvSpPr>
            <p:cNvPr id="91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92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750"/>
            </a:p>
          </p:txBody>
        </p:sp>
      </p:grpSp>
      <p:grpSp>
        <p:nvGrpSpPr>
          <p:cNvPr id="93" name="Group 7"/>
          <p:cNvGrpSpPr>
            <a:grpSpLocks/>
          </p:cNvGrpSpPr>
          <p:nvPr/>
        </p:nvGrpSpPr>
        <p:grpSpPr bwMode="auto">
          <a:xfrm>
            <a:off x="820751" y="1239106"/>
            <a:ext cx="8263384" cy="1349664"/>
            <a:chOff x="194" y="763"/>
            <a:chExt cx="5372" cy="3288"/>
          </a:xfrm>
        </p:grpSpPr>
        <p:sp>
          <p:nvSpPr>
            <p:cNvPr id="94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95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96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</p:grpSp>
      <p:pic>
        <p:nvPicPr>
          <p:cNvPr id="97" name="Picture 33" descr="3-2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291" y="1118366"/>
            <a:ext cx="3011421" cy="4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TextBox 97"/>
          <p:cNvSpPr txBox="1"/>
          <p:nvPr/>
        </p:nvSpPr>
        <p:spPr>
          <a:xfrm>
            <a:off x="1048448" y="1165012"/>
            <a:ext cx="2644207" cy="3317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55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July 2013 - Summer</a:t>
            </a:r>
            <a:endParaRPr lang="ko-KR" altLang="en-US" sz="155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9" name="Group 36"/>
          <p:cNvGrpSpPr>
            <a:grpSpLocks/>
          </p:cNvGrpSpPr>
          <p:nvPr/>
        </p:nvGrpSpPr>
        <p:grpSpPr bwMode="auto">
          <a:xfrm>
            <a:off x="927260" y="1567895"/>
            <a:ext cx="174429" cy="174428"/>
            <a:chOff x="1129" y="2160"/>
            <a:chExt cx="512" cy="512"/>
          </a:xfrm>
        </p:grpSpPr>
        <p:sp>
          <p:nvSpPr>
            <p:cNvPr id="100" name="Oval 37"/>
            <p:cNvSpPr>
              <a:spLocks noChangeArrowheads="1"/>
            </p:cNvSpPr>
            <p:nvPr/>
          </p:nvSpPr>
          <p:spPr bwMode="auto">
            <a:xfrm>
              <a:off x="1129" y="2160"/>
              <a:ext cx="512" cy="512"/>
            </a:xfrm>
            <a:prstGeom prst="ellipse">
              <a:avLst/>
            </a:prstGeom>
            <a:gradFill rotWithShape="1">
              <a:gsLst>
                <a:gs pos="0">
                  <a:srgbClr val="1F614E"/>
                </a:gs>
                <a:gs pos="50000">
                  <a:srgbClr val="67CDB2"/>
                </a:gs>
                <a:gs pos="100000">
                  <a:srgbClr val="1F614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01" name="Oval 38"/>
            <p:cNvSpPr>
              <a:spLocks noChangeArrowheads="1"/>
            </p:cNvSpPr>
            <p:nvPr/>
          </p:nvSpPr>
          <p:spPr bwMode="auto">
            <a:xfrm>
              <a:off x="1157" y="2188"/>
              <a:ext cx="456" cy="45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38AC8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02" name="Oval 39"/>
            <p:cNvSpPr>
              <a:spLocks noChangeArrowheads="1"/>
            </p:cNvSpPr>
            <p:nvPr/>
          </p:nvSpPr>
          <p:spPr bwMode="auto">
            <a:xfrm>
              <a:off x="1177" y="2205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2E8A76"/>
                </a:gs>
                <a:gs pos="100000">
                  <a:srgbClr val="38AC8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03" name="Oval 40"/>
            <p:cNvSpPr>
              <a:spLocks noChangeArrowheads="1"/>
            </p:cNvSpPr>
            <p:nvPr/>
          </p:nvSpPr>
          <p:spPr bwMode="auto">
            <a:xfrm>
              <a:off x="1204" y="2232"/>
              <a:ext cx="361" cy="361"/>
            </a:xfrm>
            <a:prstGeom prst="ellipse">
              <a:avLst/>
            </a:prstGeom>
            <a:gradFill rotWithShape="1">
              <a:gsLst>
                <a:gs pos="0">
                  <a:srgbClr val="2C8471"/>
                </a:gs>
                <a:gs pos="100000">
                  <a:srgbClr val="85D7C5"/>
                </a:gs>
              </a:gsLst>
              <a:lin ang="5400000" scaled="1"/>
            </a:gradFill>
            <a:ln>
              <a:noFill/>
            </a:ln>
            <a:effectLst>
              <a:outerShdw dist="12700" dir="5400000" algn="ctr" rotWithShape="0">
                <a:srgbClr val="FFFFFF"/>
              </a:outerShdw>
            </a:effectLst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</p:grpSp>
      <p:sp>
        <p:nvSpPr>
          <p:cNvPr id="104" name="TextBox 116"/>
          <p:cNvSpPr txBox="1">
            <a:spLocks noChangeArrowheads="1"/>
          </p:cNvSpPr>
          <p:nvPr/>
        </p:nvSpPr>
        <p:spPr bwMode="auto">
          <a:xfrm>
            <a:off x="961905" y="1449230"/>
            <a:ext cx="4551249" cy="109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ko-KR" sz="1361" dirty="0">
                <a:latin typeface="HY견고딕" pitchFamily="18" charset="-127"/>
                <a:ea typeface="HY견고딕" pitchFamily="18" charset="-127"/>
              </a:rPr>
              <a:t>  Monsoon(‘13. 07. 02~09, 8days)</a:t>
            </a:r>
          </a:p>
          <a:p>
            <a:pPr eaLnBrk="1" hangingPunct="1">
              <a:lnSpc>
                <a:spcPts val="1750"/>
              </a:lnSpc>
              <a:buFont typeface="Wingdings" pitchFamily="2" charset="2"/>
              <a:buChar char="§"/>
              <a:defRPr/>
            </a:pPr>
            <a:r>
              <a:rPr lang="ko-KR" altLang="en-US" sz="1264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64" dirty="0">
                <a:latin typeface="맑은 고딕" pitchFamily="50" charset="-127"/>
                <a:ea typeface="맑은 고딕" pitchFamily="50" charset="-127"/>
              </a:rPr>
              <a:t>Previous simulation(3days) → worm-up &amp; initial setting</a:t>
            </a:r>
          </a:p>
          <a:p>
            <a:pPr eaLnBrk="1" hangingPunct="1">
              <a:lnSpc>
                <a:spcPts val="1750"/>
              </a:lnSpc>
              <a:buFont typeface="Wingdings" pitchFamily="2" charset="2"/>
              <a:buChar char="§"/>
              <a:defRPr/>
            </a:pPr>
            <a:r>
              <a:rPr lang="ko-KR" altLang="en-US" sz="1264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64" dirty="0">
                <a:latin typeface="맑은 고딕" pitchFamily="50" charset="-127"/>
                <a:ea typeface="맑은 고딕" pitchFamily="50" charset="-127"/>
              </a:rPr>
              <a:t>Rainfall runoff simulation(5days) → forecast</a:t>
            </a:r>
          </a:p>
          <a:p>
            <a:pPr eaLnBrk="1" hangingPunct="1">
              <a:lnSpc>
                <a:spcPts val="1750"/>
              </a:lnSpc>
              <a:buFont typeface="Wingdings" pitchFamily="2" charset="2"/>
              <a:buChar char="§"/>
              <a:defRPr/>
            </a:pPr>
            <a:r>
              <a:rPr lang="en-US" altLang="ko-KR" sz="1264" dirty="0">
                <a:latin typeface="맑은 고딕" pitchFamily="50" charset="-127"/>
                <a:ea typeface="맑은 고딕" pitchFamily="50" charset="-127"/>
              </a:rPr>
              <a:t> Time series rainfall, runoff, release, water surface level</a:t>
            </a:r>
            <a:endParaRPr lang="ko-KR" altLang="en-US" sz="1264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5" name="그림 104" descr="RDR_CMI_201307070300.g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135" y="1306431"/>
            <a:ext cx="1680462" cy="1225938"/>
          </a:xfrm>
          <a:prstGeom prst="rect">
            <a:avLst/>
          </a:prstGeom>
        </p:spPr>
      </p:pic>
      <p:pic>
        <p:nvPicPr>
          <p:cNvPr id="106" name="그림 105" descr="RDR_CMI_201307071000.g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3635" y="1306431"/>
            <a:ext cx="1680462" cy="1225938"/>
          </a:xfrm>
          <a:prstGeom prst="rect">
            <a:avLst/>
          </a:prstGeom>
        </p:spPr>
      </p:pic>
      <p:pic>
        <p:nvPicPr>
          <p:cNvPr id="107" name="그림 106" descr="SYDU_2013-07-15_12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30" y="3639057"/>
            <a:ext cx="3860751" cy="2450673"/>
          </a:xfrm>
          <a:prstGeom prst="rect">
            <a:avLst/>
          </a:prstGeom>
        </p:spPr>
      </p:pic>
      <p:pic>
        <p:nvPicPr>
          <p:cNvPr id="108" name="그림 107" descr="SYDU_2013-07-16_09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345" y="3639057"/>
            <a:ext cx="3860751" cy="2450673"/>
          </a:xfrm>
          <a:prstGeom prst="rect">
            <a:avLst/>
          </a:prstGeom>
        </p:spPr>
      </p:pic>
      <p:grpSp>
        <p:nvGrpSpPr>
          <p:cNvPr id="109" name="Group 36"/>
          <p:cNvGrpSpPr>
            <a:grpSpLocks/>
          </p:cNvGrpSpPr>
          <p:nvPr/>
        </p:nvGrpSpPr>
        <p:grpSpPr bwMode="auto">
          <a:xfrm>
            <a:off x="927260" y="2847473"/>
            <a:ext cx="174429" cy="174428"/>
            <a:chOff x="1129" y="2160"/>
            <a:chExt cx="512" cy="512"/>
          </a:xfrm>
        </p:grpSpPr>
        <p:sp>
          <p:nvSpPr>
            <p:cNvPr id="110" name="Oval 37"/>
            <p:cNvSpPr>
              <a:spLocks noChangeArrowheads="1"/>
            </p:cNvSpPr>
            <p:nvPr/>
          </p:nvSpPr>
          <p:spPr bwMode="auto">
            <a:xfrm>
              <a:off x="1129" y="2160"/>
              <a:ext cx="512" cy="512"/>
            </a:xfrm>
            <a:prstGeom prst="ellipse">
              <a:avLst/>
            </a:prstGeom>
            <a:gradFill rotWithShape="1">
              <a:gsLst>
                <a:gs pos="0">
                  <a:srgbClr val="1F614E"/>
                </a:gs>
                <a:gs pos="50000">
                  <a:srgbClr val="67CDB2"/>
                </a:gs>
                <a:gs pos="100000">
                  <a:srgbClr val="1F614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11" name="Oval 38"/>
            <p:cNvSpPr>
              <a:spLocks noChangeArrowheads="1"/>
            </p:cNvSpPr>
            <p:nvPr/>
          </p:nvSpPr>
          <p:spPr bwMode="auto">
            <a:xfrm>
              <a:off x="1157" y="2188"/>
              <a:ext cx="456" cy="45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38AC8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12" name="Oval 39"/>
            <p:cNvSpPr>
              <a:spLocks noChangeArrowheads="1"/>
            </p:cNvSpPr>
            <p:nvPr/>
          </p:nvSpPr>
          <p:spPr bwMode="auto">
            <a:xfrm>
              <a:off x="1177" y="2205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2E8A76"/>
                </a:gs>
                <a:gs pos="100000">
                  <a:srgbClr val="38AC8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  <p:sp>
          <p:nvSpPr>
            <p:cNvPr id="113" name="Oval 40"/>
            <p:cNvSpPr>
              <a:spLocks noChangeArrowheads="1"/>
            </p:cNvSpPr>
            <p:nvPr/>
          </p:nvSpPr>
          <p:spPr bwMode="auto">
            <a:xfrm>
              <a:off x="1204" y="2232"/>
              <a:ext cx="361" cy="361"/>
            </a:xfrm>
            <a:prstGeom prst="ellipse">
              <a:avLst/>
            </a:prstGeom>
            <a:gradFill rotWithShape="1">
              <a:gsLst>
                <a:gs pos="0">
                  <a:srgbClr val="2C8471"/>
                </a:gs>
                <a:gs pos="100000">
                  <a:srgbClr val="85D7C5"/>
                </a:gs>
              </a:gsLst>
              <a:lin ang="5400000" scaled="1"/>
            </a:gradFill>
            <a:ln>
              <a:noFill/>
            </a:ln>
            <a:effectLst>
              <a:outerShdw dist="12700" dir="5400000" algn="ctr" rotWithShape="0">
                <a:srgbClr val="FFFFFF"/>
              </a:outerShdw>
            </a:effectLst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750"/>
            </a:p>
          </p:txBody>
        </p:sp>
      </p:grpSp>
      <p:sp>
        <p:nvSpPr>
          <p:cNvPr id="114" name="TextBox 116"/>
          <p:cNvSpPr txBox="1">
            <a:spLocks noChangeArrowheads="1"/>
          </p:cNvSpPr>
          <p:nvPr/>
        </p:nvSpPr>
        <p:spPr bwMode="auto">
          <a:xfrm>
            <a:off x="961905" y="2728808"/>
            <a:ext cx="8052211" cy="86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ko-KR" altLang="en-US" sz="1361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361" dirty="0" err="1">
                <a:latin typeface="HY견고딕" pitchFamily="18" charset="-127"/>
                <a:ea typeface="HY견고딕" pitchFamily="18" charset="-127"/>
              </a:rPr>
              <a:t>Soyang</a:t>
            </a:r>
            <a:r>
              <a:rPr lang="en-US" altLang="ko-KR" sz="136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361" dirty="0" err="1">
                <a:latin typeface="HY견고딕" pitchFamily="18" charset="-127"/>
                <a:ea typeface="HY견고딕" pitchFamily="18" charset="-127"/>
              </a:rPr>
              <a:t>Namgang</a:t>
            </a:r>
            <a:r>
              <a:rPr lang="en-US" altLang="ko-KR" sz="1361" dirty="0">
                <a:latin typeface="HY견고딕" pitchFamily="18" charset="-127"/>
                <a:ea typeface="HY견고딕" pitchFamily="18" charset="-127"/>
              </a:rPr>
              <a:t> and </a:t>
            </a:r>
            <a:r>
              <a:rPr lang="en-US" altLang="ko-KR" sz="1361" dirty="0" err="1">
                <a:latin typeface="HY견고딕" pitchFamily="18" charset="-127"/>
                <a:ea typeface="HY견고딕" pitchFamily="18" charset="-127"/>
              </a:rPr>
              <a:t>Hapcheon</a:t>
            </a:r>
            <a:r>
              <a:rPr lang="en-US" altLang="ko-KR" sz="1361" dirty="0">
                <a:latin typeface="HY견고딕" pitchFamily="18" charset="-127"/>
                <a:ea typeface="HY견고딕" pitchFamily="18" charset="-127"/>
              </a:rPr>
              <a:t> dam inflow information</a:t>
            </a:r>
          </a:p>
          <a:p>
            <a:pPr marL="86443" indent="-86443" eaLnBrk="1" hangingPunct="1">
              <a:lnSpc>
                <a:spcPts val="1750"/>
              </a:lnSpc>
              <a:buFont typeface="Wingdings" pitchFamily="2" charset="2"/>
              <a:buChar char="§"/>
              <a:defRPr/>
            </a:pPr>
            <a:r>
              <a:rPr lang="ko-KR" altLang="en-US" sz="1264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64" dirty="0">
                <a:latin typeface="맑은 고딕" pitchFamily="50" charset="-127"/>
                <a:ea typeface="맑은 고딕" pitchFamily="50" charset="-127"/>
              </a:rPr>
              <a:t>Acquires and utilizes real-time rainfall data Analysis and dam inflow information are performed and displayed four times a day</a:t>
            </a:r>
            <a:endParaRPr lang="ko-KR" altLang="en-US" sz="1264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Automated rainfall-runoff forecasting system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881132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7"/>
          <p:cNvGrpSpPr>
            <a:grpSpLocks/>
          </p:cNvGrpSpPr>
          <p:nvPr/>
        </p:nvGrpSpPr>
        <p:grpSpPr bwMode="auto">
          <a:xfrm>
            <a:off x="704410" y="1124680"/>
            <a:ext cx="8497180" cy="5256730"/>
            <a:chOff x="194" y="763"/>
            <a:chExt cx="5372" cy="3288"/>
          </a:xfrm>
        </p:grpSpPr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6" name="그림 25" descr="NGDU_2013-07-07_0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1040" y="1340710"/>
            <a:ext cx="3672510" cy="2331184"/>
          </a:xfrm>
          <a:prstGeom prst="rect">
            <a:avLst/>
          </a:prstGeom>
        </p:spPr>
      </p:pic>
      <p:pic>
        <p:nvPicPr>
          <p:cNvPr id="27" name="그림 26" descr="HCDU_2013-07-05_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460" y="3861373"/>
            <a:ext cx="3672510" cy="2331184"/>
          </a:xfrm>
          <a:prstGeom prst="rect">
            <a:avLst/>
          </a:prstGeom>
        </p:spPr>
      </p:pic>
      <p:pic>
        <p:nvPicPr>
          <p:cNvPr id="28" name="그림 27" descr="HCDU_2013-07-06_17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1040" y="3861373"/>
            <a:ext cx="3672510" cy="2331184"/>
          </a:xfrm>
          <a:prstGeom prst="rect">
            <a:avLst/>
          </a:prstGeom>
        </p:spPr>
      </p:pic>
      <p:pic>
        <p:nvPicPr>
          <p:cNvPr id="29" name="그림 28" descr="NGDU_2013-07-06_1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50" y="1340710"/>
            <a:ext cx="3672510" cy="2331184"/>
          </a:xfrm>
          <a:prstGeom prst="rect">
            <a:avLst/>
          </a:prstGeom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4294967295"/>
          </p:nvPr>
        </p:nvSpPr>
        <p:spPr>
          <a:xfrm>
            <a:off x="7772400" y="6526213"/>
            <a:ext cx="2133600" cy="2587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38709C-DF12-42A5-A3A3-C85839EBDDE2}" type="slidenum">
              <a:rPr lang="en-US" altLang="ko-KR" smtClean="0"/>
              <a:pPr>
                <a:defRPr/>
              </a:pPr>
              <a:t>27</a:t>
            </a:fld>
            <a:endParaRPr lang="en-US" altLang="ko-KR" dirty="0"/>
          </a:p>
        </p:txBody>
      </p:sp>
      <p:sp>
        <p:nvSpPr>
          <p:cNvPr id="16" name="제목 1"/>
          <p:cNvSpPr>
            <a:spLocks noGrp="1"/>
          </p:cNvSpPr>
          <p:nvPr>
            <p:ph type="title"/>
          </p:nvPr>
        </p:nvSpPr>
        <p:spPr>
          <a:xfrm>
            <a:off x="200472" y="273255"/>
            <a:ext cx="8294779" cy="461665"/>
          </a:xfrm>
        </p:spPr>
        <p:txBody>
          <a:bodyPr/>
          <a:lstStyle/>
          <a:p>
            <a:r>
              <a:rPr lang="en-US" altLang="ko-KR" dirty="0"/>
              <a:t>Automated rainfall-runoff forecasting system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8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1" name="Group 7"/>
          <p:cNvGrpSpPr>
            <a:grpSpLocks/>
          </p:cNvGrpSpPr>
          <p:nvPr/>
        </p:nvGrpSpPr>
        <p:grpSpPr bwMode="auto">
          <a:xfrm>
            <a:off x="704850" y="1270000"/>
            <a:ext cx="8496740" cy="5038725"/>
            <a:chOff x="194" y="763"/>
            <a:chExt cx="5372" cy="3288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447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48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4343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828676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920750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Linkage method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56" name="TextBox 98"/>
          <p:cNvSpPr txBox="1">
            <a:spLocks noChangeArrowheads="1"/>
          </p:cNvSpPr>
          <p:nvPr/>
        </p:nvSpPr>
        <p:spPr bwMode="auto">
          <a:xfrm>
            <a:off x="920750" y="1700213"/>
            <a:ext cx="813682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dirty="0"/>
              <a:t>Surface runoff, interflow and recharge(K-DRUM), Ground-water flow and discharge(MODFLOW)</a:t>
            </a:r>
          </a:p>
          <a:p>
            <a:pPr>
              <a:lnSpc>
                <a:spcPct val="120000"/>
              </a:lnSpc>
            </a:pPr>
            <a:r>
              <a:rPr lang="en-US" altLang="ko-KR" sz="1400" dirty="0"/>
              <a:t>Final result : river flow(K-DRUM) + river discharge(MODFLOW)</a:t>
            </a:r>
          </a:p>
        </p:txBody>
      </p:sp>
      <p:pic>
        <p:nvPicPr>
          <p:cNvPr id="14357" name="Picture 21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1773239"/>
            <a:ext cx="185738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8" name="Picture 21" descr="354-Color Overlay bl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2032000"/>
            <a:ext cx="185738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Surface flow and groundwater linkage</a:t>
            </a:r>
            <a:endParaRPr lang="ko-KR" altLang="en-US" dirty="0"/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115" y="2309611"/>
            <a:ext cx="4449183" cy="1695469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18" y="2852920"/>
            <a:ext cx="8224489" cy="3310946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6"/>
          <a:srcRect l="27917" t="83962" r="52821" b="2988"/>
          <a:stretch/>
        </p:blipFill>
        <p:spPr>
          <a:xfrm>
            <a:off x="1317750" y="5654932"/>
            <a:ext cx="1584221" cy="4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9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1" name="Group 7"/>
          <p:cNvGrpSpPr>
            <a:grpSpLocks/>
          </p:cNvGrpSpPr>
          <p:nvPr/>
        </p:nvGrpSpPr>
        <p:grpSpPr bwMode="auto">
          <a:xfrm>
            <a:off x="344488" y="1270000"/>
            <a:ext cx="3311525" cy="5038725"/>
            <a:chOff x="194" y="763"/>
            <a:chExt cx="5372" cy="3288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447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48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4342" name="Group 7"/>
          <p:cNvGrpSpPr>
            <a:grpSpLocks/>
          </p:cNvGrpSpPr>
          <p:nvPr/>
        </p:nvGrpSpPr>
        <p:grpSpPr bwMode="auto">
          <a:xfrm>
            <a:off x="3729036" y="1268414"/>
            <a:ext cx="5832475" cy="5040311"/>
            <a:chOff x="194" y="763"/>
            <a:chExt cx="5372" cy="3288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444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45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4343" name="Picture 33" descr="3-2"/>
          <p:cNvPicPr>
            <a:picLocks noChangeAspect="1" noChangeArrowheads="1"/>
          </p:cNvPicPr>
          <p:nvPr/>
        </p:nvPicPr>
        <p:blipFill>
          <a:blip r:embed="rId3" cstate="print"/>
          <a:srcRect l="4758" t="11064" r="50365" b="79677"/>
          <a:stretch>
            <a:fillRect/>
          </a:stretch>
        </p:blipFill>
        <p:spPr bwMode="auto">
          <a:xfrm>
            <a:off x="468313" y="1116013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60387" y="1196975"/>
            <a:ext cx="2349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process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Picture 33" descr="3-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3801021" y="1124744"/>
            <a:ext cx="26638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3817937" y="1204914"/>
            <a:ext cx="25336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result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51" name="TextBox 98"/>
          <p:cNvSpPr txBox="1">
            <a:spLocks noChangeArrowheads="1"/>
          </p:cNvSpPr>
          <p:nvPr/>
        </p:nvSpPr>
        <p:spPr bwMode="auto">
          <a:xfrm>
            <a:off x="3944937" y="1781991"/>
            <a:ext cx="4367734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dirty="0"/>
              <a:t>Application period</a:t>
            </a:r>
            <a:r>
              <a:rPr lang="ko-KR" altLang="en-US" sz="1400" dirty="0"/>
              <a:t> </a:t>
            </a:r>
            <a:r>
              <a:rPr lang="en-US" altLang="ko-KR" sz="1400" dirty="0"/>
              <a:t>: 2016.</a:t>
            </a:r>
            <a:r>
              <a:rPr lang="ko-KR" altLang="en-US" sz="1400" dirty="0"/>
              <a:t> </a:t>
            </a:r>
            <a:r>
              <a:rPr lang="en-US" altLang="ko-KR" sz="1400" dirty="0"/>
              <a:t>1.1~ 12.31</a:t>
            </a:r>
            <a:r>
              <a:rPr lang="ko-KR" altLang="en-US" sz="1400" dirty="0"/>
              <a:t> </a:t>
            </a:r>
            <a:r>
              <a:rPr lang="en-US" altLang="ko-KR" sz="1100" dirty="0"/>
              <a:t>(Warm-up 10 </a:t>
            </a:r>
            <a:r>
              <a:rPr lang="en-US" altLang="ko-KR" sz="1100" dirty="0" err="1"/>
              <a:t>yr</a:t>
            </a:r>
            <a:r>
              <a:rPr lang="en-US" altLang="ko-KR" sz="1100" dirty="0"/>
              <a:t>)</a:t>
            </a:r>
            <a:endParaRPr lang="en-US" altLang="ko-KR" sz="900" dirty="0"/>
          </a:p>
        </p:txBody>
      </p:sp>
      <p:grpSp>
        <p:nvGrpSpPr>
          <p:cNvPr id="14363" name="Group 36"/>
          <p:cNvGrpSpPr>
            <a:grpSpLocks/>
          </p:cNvGrpSpPr>
          <p:nvPr/>
        </p:nvGrpSpPr>
        <p:grpSpPr bwMode="auto">
          <a:xfrm>
            <a:off x="3800476" y="1880415"/>
            <a:ext cx="166687" cy="165100"/>
            <a:chOff x="1129" y="2160"/>
            <a:chExt cx="512" cy="512"/>
          </a:xfrm>
        </p:grpSpPr>
        <p:sp>
          <p:nvSpPr>
            <p:cNvPr id="14425" name="Oval 37"/>
            <p:cNvSpPr>
              <a:spLocks noChangeArrowheads="1"/>
            </p:cNvSpPr>
            <p:nvPr/>
          </p:nvSpPr>
          <p:spPr bwMode="auto">
            <a:xfrm>
              <a:off x="1129" y="2160"/>
              <a:ext cx="512" cy="512"/>
            </a:xfrm>
            <a:prstGeom prst="ellipse">
              <a:avLst/>
            </a:prstGeom>
            <a:gradFill rotWithShape="1">
              <a:gsLst>
                <a:gs pos="0">
                  <a:srgbClr val="1F614E"/>
                </a:gs>
                <a:gs pos="50000">
                  <a:srgbClr val="67CDB2"/>
                </a:gs>
                <a:gs pos="100000">
                  <a:srgbClr val="1F614E"/>
                </a:gs>
              </a:gsLst>
              <a:lin ang="5400000" scaled="1"/>
            </a:gradFill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26" name="Oval 38"/>
            <p:cNvSpPr>
              <a:spLocks noChangeArrowheads="1"/>
            </p:cNvSpPr>
            <p:nvPr/>
          </p:nvSpPr>
          <p:spPr bwMode="auto">
            <a:xfrm>
              <a:off x="1157" y="2188"/>
              <a:ext cx="456" cy="45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38AC8E"/>
                </a:gs>
              </a:gsLst>
              <a:lin ang="5400000" scaled="1"/>
            </a:gradFill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27" name="Oval 39"/>
            <p:cNvSpPr>
              <a:spLocks noChangeArrowheads="1"/>
            </p:cNvSpPr>
            <p:nvPr/>
          </p:nvSpPr>
          <p:spPr bwMode="auto">
            <a:xfrm>
              <a:off x="1177" y="2205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2E8A76"/>
                </a:gs>
                <a:gs pos="100000">
                  <a:srgbClr val="38AC8E"/>
                </a:gs>
              </a:gsLst>
              <a:lin ang="5400000" scaled="1"/>
            </a:gradFill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" name="Oval 40"/>
            <p:cNvSpPr>
              <a:spLocks noChangeArrowheads="1"/>
            </p:cNvSpPr>
            <p:nvPr/>
          </p:nvSpPr>
          <p:spPr bwMode="auto">
            <a:xfrm>
              <a:off x="1202" y="2234"/>
              <a:ext cx="361" cy="359"/>
            </a:xfrm>
            <a:prstGeom prst="ellipse">
              <a:avLst/>
            </a:prstGeom>
            <a:gradFill rotWithShape="1">
              <a:gsLst>
                <a:gs pos="0">
                  <a:srgbClr val="2C8471"/>
                </a:gs>
                <a:gs pos="100000">
                  <a:srgbClr val="85D7C5"/>
                </a:gs>
              </a:gsLst>
              <a:lin ang="5400000" scaled="1"/>
            </a:gradFill>
            <a:ln w="28575" algn="ctr">
              <a:noFill/>
              <a:round/>
              <a:headEnd/>
              <a:tailEnd/>
            </a:ln>
            <a:effectLst>
              <a:outerShdw dist="12700" dir="54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pic>
        <p:nvPicPr>
          <p:cNvPr id="14423" name="Picture 2" descr="0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6936" y="5686415"/>
            <a:ext cx="4824413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Text Box 3"/>
          <p:cNvSpPr txBox="1">
            <a:spLocks noChangeArrowheads="1"/>
          </p:cNvSpPr>
          <p:nvPr/>
        </p:nvSpPr>
        <p:spPr bwMode="auto">
          <a:xfrm>
            <a:off x="4376936" y="5733256"/>
            <a:ext cx="46085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4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Improved base flow accuracy</a:t>
            </a:r>
            <a:endParaRPr lang="ko-KR" altLang="en-US" sz="14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43772" y="2336957"/>
            <a:ext cx="5797110" cy="3124633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96462" y="2570911"/>
            <a:ext cx="3034742" cy="35882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49" y="1700808"/>
            <a:ext cx="1659548" cy="1723377"/>
          </a:xfrm>
          <a:prstGeom prst="rect">
            <a:avLst/>
          </a:prstGeom>
        </p:spPr>
      </p:pic>
      <p:sp>
        <p:nvSpPr>
          <p:cNvPr id="85" name="TextBox 98"/>
          <p:cNvSpPr txBox="1">
            <a:spLocks noChangeArrowheads="1"/>
          </p:cNvSpPr>
          <p:nvPr/>
        </p:nvSpPr>
        <p:spPr bwMode="auto">
          <a:xfrm>
            <a:off x="560388" y="1700213"/>
            <a:ext cx="1444921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dirty="0" err="1"/>
              <a:t>Namgang</a:t>
            </a:r>
            <a:r>
              <a:rPr lang="en-US" altLang="ko-KR" sz="1400" dirty="0"/>
              <a:t> Dam</a:t>
            </a:r>
          </a:p>
        </p:txBody>
      </p:sp>
      <p:pic>
        <p:nvPicPr>
          <p:cNvPr id="86" name="Picture 21" descr="354-Color Overlay blu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287" y="1773239"/>
            <a:ext cx="185738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제목 5"/>
          <p:cNvSpPr>
            <a:spLocks noGrp="1"/>
          </p:cNvSpPr>
          <p:nvPr>
            <p:ph type="title"/>
          </p:nvPr>
        </p:nvSpPr>
        <p:spPr>
          <a:xfrm>
            <a:off x="200472" y="273255"/>
            <a:ext cx="8294779" cy="461665"/>
          </a:xfrm>
        </p:spPr>
        <p:txBody>
          <a:bodyPr/>
          <a:lstStyle/>
          <a:p>
            <a:r>
              <a:rPr lang="en-US" altLang="ko-KR" dirty="0"/>
              <a:t>Surface flow and groundwater linkage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558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7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gray">
          <a:xfrm>
            <a:off x="3278780" y="1813023"/>
            <a:ext cx="3348447" cy="16989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>
              <a:defRPr sz="5000" b="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26520"/>
                </a:solidFill>
                <a:latin typeface="DINPro-Bold" panose="02000503030000020004" pitchFamily="50" charset="0"/>
                <a:ea typeface="나눔바른고딕" panose="020B0603020101020101" pitchFamily="50" charset="-127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altLang="ko-KR" sz="13800" spc="-3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Dinbol" pitchFamily="2" charset="0"/>
              </a:rPr>
              <a:t>04</a:t>
            </a:r>
            <a:endParaRPr lang="en-US" altLang="ko-KR" sz="13800" spc="-3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Dinlig" pitchFamily="2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33683" y="2998007"/>
            <a:ext cx="3347513" cy="1008112"/>
          </a:xfrm>
          <a:prstGeom prst="rect">
            <a:avLst/>
          </a:prstGeom>
          <a:solidFill>
            <a:srgbClr val="5B7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629540" y="2998007"/>
            <a:ext cx="26469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3284985"/>
            <a:ext cx="990600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>
              <a:defRPr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3600" spc="-100" dirty="0">
                <a:ln>
                  <a:solidFill>
                    <a:srgbClr val="0078B9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0000101010101" charset="-127"/>
                <a:ea typeface="나눔바른고딕" panose="020B0600000101010101" charset="-127"/>
              </a:rPr>
              <a:t>User Gide</a:t>
            </a:r>
            <a:endParaRPr lang="ko-KR" altLang="en-US" sz="3600" b="1" spc="-100" dirty="0">
              <a:ln>
                <a:solidFill>
                  <a:srgbClr val="0078B9">
                    <a:alpha val="0"/>
                  </a:srgbClr>
                </a:solidFill>
              </a:ln>
              <a:solidFill>
                <a:prstClr val="white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968" y="245066"/>
            <a:ext cx="1905000" cy="9334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3" t="78855" r="54822" b="753"/>
          <a:stretch/>
        </p:blipFill>
        <p:spPr>
          <a:xfrm>
            <a:off x="4196158" y="5900838"/>
            <a:ext cx="504056" cy="57606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9" r="52009" b="74892"/>
          <a:stretch/>
        </p:blipFill>
        <p:spPr>
          <a:xfrm>
            <a:off x="5261518" y="5793128"/>
            <a:ext cx="627586" cy="79148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" t="26118" r="78301" b="51878"/>
          <a:stretch/>
        </p:blipFill>
        <p:spPr>
          <a:xfrm>
            <a:off x="3080792" y="5847429"/>
            <a:ext cx="597522" cy="68288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5" t="50412" r="51331" b="26361"/>
          <a:stretch/>
        </p:blipFill>
        <p:spPr>
          <a:xfrm>
            <a:off x="6363487" y="5860858"/>
            <a:ext cx="677745" cy="65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0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41295"/>
            <a:ext cx="195505" cy="3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6775" tIns="48388" rIns="96775" bIns="4838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905">
              <a:solidFill>
                <a:prstClr val="black"/>
              </a:solidFill>
            </a:endParaRPr>
          </a:p>
        </p:txBody>
      </p:sp>
      <p:sp>
        <p:nvSpPr>
          <p:cNvPr id="39" name="AutoShape 26"/>
          <p:cNvSpPr>
            <a:spLocks noChangeArrowheads="1"/>
          </p:cNvSpPr>
          <p:nvPr/>
        </p:nvSpPr>
        <p:spPr bwMode="auto">
          <a:xfrm>
            <a:off x="210464" y="1183518"/>
            <a:ext cx="9150550" cy="5312545"/>
          </a:xfrm>
          <a:prstGeom prst="roundRect">
            <a:avLst>
              <a:gd name="adj" fmla="val 3822"/>
            </a:avLst>
          </a:prstGeom>
          <a:gradFill rotWithShape="1">
            <a:gsLst>
              <a:gs pos="0">
                <a:schemeClr val="bg1"/>
              </a:gs>
              <a:gs pos="100000">
                <a:srgbClr val="F3EADD"/>
              </a:gs>
            </a:gsLst>
            <a:lin ang="5400000" scaled="1"/>
          </a:gradFill>
          <a:ln w="12700" algn="ctr">
            <a:solidFill>
              <a:srgbClr val="905E28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en-US" altLang="ko-KR" sz="1905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r>
              <a:rPr lang="ko-KR" altLang="en-US" sz="741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en-US" altLang="ko-KR" sz="741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93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ko-KR" altLang="en-US" sz="1693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</p:txBody>
      </p:sp>
      <p:pic>
        <p:nvPicPr>
          <p:cNvPr id="41" name="Picture 8" descr="갈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86" y="1047897"/>
            <a:ext cx="4001960" cy="50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231014" y="1047897"/>
            <a:ext cx="4074273" cy="42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fontAlgn="ctr">
              <a:defRPr/>
            </a:pPr>
            <a:r>
              <a:rPr lang="en-US" altLang="ko-KR" sz="2171" b="1" dirty="0">
                <a:solidFill>
                  <a:schemeClr val="bg1"/>
                </a:solidFill>
                <a:ea typeface="HY울릉도M" pitchFamily="18" charset="-127"/>
              </a:rPr>
              <a:t>Model setup</a:t>
            </a:r>
            <a:endParaRPr lang="ko-KR" altLang="en-US" sz="2171" b="1" dirty="0">
              <a:solidFill>
                <a:schemeClr val="bg1"/>
              </a:solidFill>
              <a:ea typeface="HY울릉도M" pitchFamily="18" charset="-127"/>
            </a:endParaRPr>
          </a:p>
        </p:txBody>
      </p:sp>
      <p:grpSp>
        <p:nvGrpSpPr>
          <p:cNvPr id="43" name="그룹 53"/>
          <p:cNvGrpSpPr>
            <a:grpSpLocks/>
          </p:cNvGrpSpPr>
          <p:nvPr/>
        </p:nvGrpSpPr>
        <p:grpSpPr bwMode="auto">
          <a:xfrm>
            <a:off x="3445211" y="2675090"/>
            <a:ext cx="1918699" cy="1829652"/>
            <a:chOff x="666711" y="2204864"/>
            <a:chExt cx="1812435" cy="1763577"/>
          </a:xfrm>
        </p:grpSpPr>
        <p:pic>
          <p:nvPicPr>
            <p:cNvPr id="47" name="그림 46" descr="Untitled-1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3568" y="2204864"/>
              <a:ext cx="1795578" cy="1763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Box 47"/>
            <p:cNvSpPr txBox="1"/>
            <p:nvPr/>
          </p:nvSpPr>
          <p:spPr>
            <a:xfrm>
              <a:off x="742914" y="2483604"/>
              <a:ext cx="569651" cy="308838"/>
            </a:xfrm>
            <a:prstGeom prst="rect">
              <a:avLst/>
            </a:prstGeom>
            <a:noFill/>
            <a:scene3d>
              <a:camera prst="isometricOffAxis2Top">
                <a:rot lat="18075712" lon="3207255" rev="17241441"/>
              </a:camera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482" b="1" dirty="0"/>
                <a:t>DEM</a:t>
              </a:r>
              <a:endParaRPr lang="ko-KR" altLang="en-US" sz="1482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17513" y="2806329"/>
              <a:ext cx="860867" cy="308838"/>
            </a:xfrm>
            <a:prstGeom prst="rect">
              <a:avLst/>
            </a:prstGeom>
            <a:noFill/>
            <a:scene3d>
              <a:camera prst="isometricOffAxis2Top">
                <a:rot lat="18075712" lon="3207255" rev="17241441"/>
              </a:camera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482" b="1" dirty="0" err="1"/>
                <a:t>Landuse</a:t>
              </a:r>
              <a:endParaRPr lang="ko-KR" altLang="en-US" sz="1482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92112" y="3299107"/>
              <a:ext cx="993634" cy="308838"/>
            </a:xfrm>
            <a:prstGeom prst="rect">
              <a:avLst/>
            </a:prstGeom>
            <a:noFill/>
            <a:scene3d>
              <a:camera prst="isometricOffAxis2Top">
                <a:rot lat="18075712" lon="3207255" rev="17241441"/>
              </a:camera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482" b="1" dirty="0"/>
                <a:t>Soil depth</a:t>
              </a:r>
              <a:endParaRPr lang="ko-KR" altLang="en-US" sz="1482" b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0579" y="3513747"/>
              <a:ext cx="877038" cy="308838"/>
            </a:xfrm>
            <a:prstGeom prst="rect">
              <a:avLst/>
            </a:prstGeom>
            <a:noFill/>
            <a:scene3d>
              <a:camera prst="isometricOffAxis2Top">
                <a:rot lat="18075712" lon="3207255" rev="17241441"/>
              </a:camera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482" b="1" dirty="0"/>
                <a:t>Soil type</a:t>
              </a:r>
              <a:endParaRPr lang="ko-KR" altLang="en-US" sz="1482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66711" y="3087355"/>
              <a:ext cx="1054869" cy="277379"/>
            </a:xfrm>
            <a:prstGeom prst="rect">
              <a:avLst/>
            </a:prstGeom>
            <a:noFill/>
            <a:scene3d>
              <a:camera prst="isometricOffAxis2Top">
                <a:rot lat="18075712" lon="3207255" rev="17241441"/>
              </a:camera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270" b="1" dirty="0"/>
                <a:t>Permeability</a:t>
              </a:r>
              <a:endParaRPr lang="ko-KR" altLang="en-US" sz="1270" b="1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986131" y="2239702"/>
            <a:ext cx="1495772" cy="354495"/>
          </a:xfrm>
          <a:prstGeom prst="roundRect">
            <a:avLst/>
          </a:prstGeom>
          <a:solidFill>
            <a:srgbClr val="66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82" b="1" dirty="0">
                <a:solidFill>
                  <a:schemeClr val="bg1"/>
                </a:solidFill>
              </a:rPr>
              <a:t>[Original data]</a:t>
            </a:r>
            <a:endParaRPr lang="ko-KR" altLang="en-US" sz="1482" b="1" dirty="0">
              <a:solidFill>
                <a:schemeClr val="bg1"/>
              </a:solidFill>
            </a:endParaRPr>
          </a:p>
        </p:txBody>
      </p:sp>
      <p:sp>
        <p:nvSpPr>
          <p:cNvPr id="54" name="갈매기형 수장 55"/>
          <p:cNvSpPr>
            <a:spLocks noChangeArrowheads="1"/>
          </p:cNvSpPr>
          <p:nvPr/>
        </p:nvSpPr>
        <p:spPr bwMode="auto">
          <a:xfrm>
            <a:off x="2848768" y="2980872"/>
            <a:ext cx="532598" cy="1219769"/>
          </a:xfrm>
          <a:prstGeom prst="chevron">
            <a:avLst>
              <a:gd name="adj" fmla="val 50000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ko-KR" altLang="en-US" sz="1905" b="1"/>
          </a:p>
        </p:txBody>
      </p:sp>
      <p:pic>
        <p:nvPicPr>
          <p:cNvPr id="55" name="그림 56" descr="3D.em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CE9D8"/>
              </a:clrFrom>
              <a:clrTo>
                <a:srgbClr val="ECE9D8">
                  <a:alpha val="0"/>
                </a:srgbClr>
              </a:clrTo>
            </a:clrChange>
          </a:blip>
          <a:srcRect l="3629" t="21039" r="4935" b="17453"/>
          <a:stretch>
            <a:fillRect/>
          </a:stretch>
        </p:blipFill>
        <p:spPr bwMode="auto">
          <a:xfrm>
            <a:off x="646127" y="2858223"/>
            <a:ext cx="2116954" cy="134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TextBox 55"/>
          <p:cNvSpPr txBox="1"/>
          <p:nvPr/>
        </p:nvSpPr>
        <p:spPr>
          <a:xfrm>
            <a:off x="3686492" y="2239702"/>
            <a:ext cx="1257207" cy="354495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82" b="1" dirty="0">
                <a:solidFill>
                  <a:schemeClr val="bg1"/>
                </a:solidFill>
              </a:rPr>
              <a:t>[Input data]</a:t>
            </a:r>
            <a:endParaRPr lang="ko-KR" altLang="en-US" sz="1482" b="1" dirty="0">
              <a:solidFill>
                <a:schemeClr val="bg1"/>
              </a:solidFill>
            </a:endParaRPr>
          </a:p>
        </p:txBody>
      </p:sp>
      <p:sp>
        <p:nvSpPr>
          <p:cNvPr id="57" name="갈매기형 수장 58"/>
          <p:cNvSpPr>
            <a:spLocks noChangeArrowheads="1"/>
          </p:cNvSpPr>
          <p:nvPr/>
        </p:nvSpPr>
        <p:spPr bwMode="auto">
          <a:xfrm>
            <a:off x="5439516" y="2980872"/>
            <a:ext cx="532598" cy="1219769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ko-KR" altLang="en-US" sz="1905" b="1"/>
          </a:p>
        </p:txBody>
      </p:sp>
      <p:grpSp>
        <p:nvGrpSpPr>
          <p:cNvPr id="58" name="그룹 64"/>
          <p:cNvGrpSpPr>
            <a:grpSpLocks/>
          </p:cNvGrpSpPr>
          <p:nvPr/>
        </p:nvGrpSpPr>
        <p:grpSpPr bwMode="auto">
          <a:xfrm>
            <a:off x="6506393" y="2599484"/>
            <a:ext cx="2362252" cy="1688523"/>
            <a:chOff x="6156176" y="2348876"/>
            <a:chExt cx="2232248" cy="1594294"/>
          </a:xfrm>
        </p:grpSpPr>
        <p:grpSp>
          <p:nvGrpSpPr>
            <p:cNvPr id="59" name="Group 62"/>
            <p:cNvGrpSpPr>
              <a:grpSpLocks/>
            </p:cNvGrpSpPr>
            <p:nvPr/>
          </p:nvGrpSpPr>
          <p:grpSpPr bwMode="auto">
            <a:xfrm>
              <a:off x="6156176" y="2348876"/>
              <a:ext cx="2232248" cy="1594294"/>
              <a:chOff x="2154" y="1502"/>
              <a:chExt cx="1504" cy="895"/>
            </a:xfrm>
          </p:grpSpPr>
          <p:pic>
            <p:nvPicPr>
              <p:cNvPr id="61" name="Picture 14" descr="여러격자흐름선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462" r="18742" b="16852"/>
              <a:stretch>
                <a:fillRect/>
              </a:stretch>
            </p:blipFill>
            <p:spPr bwMode="auto">
              <a:xfrm>
                <a:off x="2154" y="1661"/>
                <a:ext cx="1504" cy="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2" name="Group 18"/>
              <p:cNvGrpSpPr>
                <a:grpSpLocks/>
              </p:cNvGrpSpPr>
              <p:nvPr/>
            </p:nvGrpSpPr>
            <p:grpSpPr bwMode="auto">
              <a:xfrm>
                <a:off x="2562" y="1502"/>
                <a:ext cx="953" cy="515"/>
                <a:chOff x="3243" y="1251"/>
                <a:chExt cx="1950" cy="1093"/>
              </a:xfrm>
            </p:grpSpPr>
            <p:pic>
              <p:nvPicPr>
                <p:cNvPr id="63" name="Picture 19" descr="j0172540"/>
                <p:cNvPicPr>
                  <a:picLocks noChangeAspect="1" noChangeArrowheads="1" noCrop="1"/>
                </p:cNvPicPr>
                <p:nvPr/>
              </p:nvPicPr>
              <p:blipFill>
                <a:blip r:embed="rId7" cstate="print">
                  <a:lum bright="36000" contrast="-6000"/>
                </a:blip>
                <a:srcRect/>
                <a:stretch>
                  <a:fillRect/>
                </a:stretch>
              </p:blipFill>
              <p:spPr bwMode="auto">
                <a:xfrm rot="248210" flipH="1">
                  <a:off x="3243" y="1344"/>
                  <a:ext cx="1066" cy="1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" name="Picture 20" descr="j0172540"/>
                <p:cNvPicPr>
                  <a:picLocks noChangeAspect="1" noChangeArrowheads="1" noCrop="1"/>
                </p:cNvPicPr>
                <p:nvPr/>
              </p:nvPicPr>
              <p:blipFill>
                <a:blip r:embed="rId7" cstate="print">
                  <a:lum bright="36000" contrast="-6000"/>
                </a:blip>
                <a:srcRect/>
                <a:stretch>
                  <a:fillRect/>
                </a:stretch>
              </p:blipFill>
              <p:spPr bwMode="auto">
                <a:xfrm rot="248210" flipH="1">
                  <a:off x="4286" y="1251"/>
                  <a:ext cx="907" cy="8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60" name="자유형 59"/>
            <p:cNvSpPr/>
            <p:nvPr/>
          </p:nvSpPr>
          <p:spPr bwMode="auto">
            <a:xfrm>
              <a:off x="6838869" y="3381604"/>
              <a:ext cx="690632" cy="276027"/>
            </a:xfrm>
            <a:custGeom>
              <a:avLst/>
              <a:gdLst>
                <a:gd name="connsiteX0" fmla="*/ 176213 w 690563"/>
                <a:gd name="connsiteY0" fmla="*/ 0 h 276225"/>
                <a:gd name="connsiteX1" fmla="*/ 414338 w 690563"/>
                <a:gd name="connsiteY1" fmla="*/ 104775 h 276225"/>
                <a:gd name="connsiteX2" fmla="*/ 690563 w 690563"/>
                <a:gd name="connsiteY2" fmla="*/ 19050 h 276225"/>
                <a:gd name="connsiteX3" fmla="*/ 566738 w 690563"/>
                <a:gd name="connsiteY3" fmla="*/ 176213 h 276225"/>
                <a:gd name="connsiteX4" fmla="*/ 304800 w 690563"/>
                <a:gd name="connsiteY4" fmla="*/ 276225 h 276225"/>
                <a:gd name="connsiteX5" fmla="*/ 0 w 690563"/>
                <a:gd name="connsiteY5" fmla="*/ 119063 h 276225"/>
                <a:gd name="connsiteX6" fmla="*/ 176213 w 690563"/>
                <a:gd name="connsiteY6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563" h="276225">
                  <a:moveTo>
                    <a:pt x="176213" y="0"/>
                  </a:moveTo>
                  <a:lnTo>
                    <a:pt x="414338" y="104775"/>
                  </a:lnTo>
                  <a:lnTo>
                    <a:pt x="690563" y="19050"/>
                  </a:lnTo>
                  <a:lnTo>
                    <a:pt x="566738" y="176213"/>
                  </a:lnTo>
                  <a:lnTo>
                    <a:pt x="304800" y="276225"/>
                  </a:lnTo>
                  <a:lnTo>
                    <a:pt x="0" y="119063"/>
                  </a:lnTo>
                  <a:lnTo>
                    <a:pt x="176213" y="0"/>
                  </a:lnTo>
                  <a:close/>
                </a:path>
              </a:pathLst>
            </a:custGeom>
            <a:solidFill>
              <a:srgbClr val="FF0000">
                <a:alpha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prstShdw prst="shdw12">
                <a:schemeClr val="tx1">
                  <a:gamma/>
                  <a:shade val="60000"/>
                  <a:invGamma/>
                  <a:alpha val="50000"/>
                </a:schemeClr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905" b="1" dirty="0"/>
            </a:p>
          </p:txBody>
        </p:sp>
      </p:grpSp>
      <p:grpSp>
        <p:nvGrpSpPr>
          <p:cNvPr id="65" name="그룹 65"/>
          <p:cNvGrpSpPr>
            <a:grpSpLocks/>
          </p:cNvGrpSpPr>
          <p:nvPr/>
        </p:nvGrpSpPr>
        <p:grpSpPr bwMode="auto">
          <a:xfrm>
            <a:off x="6049399" y="2676769"/>
            <a:ext cx="1473468" cy="1066878"/>
            <a:chOff x="5628029" y="2276872"/>
            <a:chExt cx="1392243" cy="1008112"/>
          </a:xfrm>
        </p:grpSpPr>
        <p:pic>
          <p:nvPicPr>
            <p:cNvPr id="66" name="Picture 6" descr="확대격자표시(비구름포함)최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28029" y="2276872"/>
              <a:ext cx="1392243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자유형 66"/>
            <p:cNvSpPr/>
            <p:nvPr/>
          </p:nvSpPr>
          <p:spPr bwMode="auto">
            <a:xfrm>
              <a:off x="5796305" y="2534060"/>
              <a:ext cx="1052517" cy="242900"/>
            </a:xfrm>
            <a:custGeom>
              <a:avLst/>
              <a:gdLst>
                <a:gd name="connsiteX0" fmla="*/ 381000 w 1052512"/>
                <a:gd name="connsiteY0" fmla="*/ 0 h 242888"/>
                <a:gd name="connsiteX1" fmla="*/ 604837 w 1052512"/>
                <a:gd name="connsiteY1" fmla="*/ 57150 h 242888"/>
                <a:gd name="connsiteX2" fmla="*/ 642937 w 1052512"/>
                <a:gd name="connsiteY2" fmla="*/ 76200 h 242888"/>
                <a:gd name="connsiteX3" fmla="*/ 1052512 w 1052512"/>
                <a:gd name="connsiteY3" fmla="*/ 52388 h 242888"/>
                <a:gd name="connsiteX4" fmla="*/ 633412 w 1052512"/>
                <a:gd name="connsiteY4" fmla="*/ 195263 h 242888"/>
                <a:gd name="connsiteX5" fmla="*/ 366712 w 1052512"/>
                <a:gd name="connsiteY5" fmla="*/ 219075 h 242888"/>
                <a:gd name="connsiteX6" fmla="*/ 371475 w 1052512"/>
                <a:gd name="connsiteY6" fmla="*/ 242888 h 242888"/>
                <a:gd name="connsiteX7" fmla="*/ 242887 w 1052512"/>
                <a:gd name="connsiteY7" fmla="*/ 233363 h 242888"/>
                <a:gd name="connsiteX8" fmla="*/ 238125 w 1052512"/>
                <a:gd name="connsiteY8" fmla="*/ 200025 h 242888"/>
                <a:gd name="connsiteX9" fmla="*/ 0 w 1052512"/>
                <a:gd name="connsiteY9" fmla="*/ 152400 h 242888"/>
                <a:gd name="connsiteX10" fmla="*/ 381000 w 1052512"/>
                <a:gd name="connsiteY10" fmla="*/ 0 h 24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2512" h="242888">
                  <a:moveTo>
                    <a:pt x="381000" y="0"/>
                  </a:moveTo>
                  <a:lnTo>
                    <a:pt x="604837" y="57150"/>
                  </a:lnTo>
                  <a:lnTo>
                    <a:pt x="642937" y="76200"/>
                  </a:lnTo>
                  <a:lnTo>
                    <a:pt x="1052512" y="52388"/>
                  </a:lnTo>
                  <a:lnTo>
                    <a:pt x="633412" y="195263"/>
                  </a:lnTo>
                  <a:lnTo>
                    <a:pt x="366712" y="219075"/>
                  </a:lnTo>
                  <a:lnTo>
                    <a:pt x="371475" y="242888"/>
                  </a:lnTo>
                  <a:lnTo>
                    <a:pt x="242887" y="233363"/>
                  </a:lnTo>
                  <a:lnTo>
                    <a:pt x="238125" y="200025"/>
                  </a:lnTo>
                  <a:lnTo>
                    <a:pt x="0" y="1524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0000">
                <a:alpha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prstShdw prst="shdw12">
                <a:schemeClr val="tx1">
                  <a:gamma/>
                  <a:shade val="60000"/>
                  <a:invGamma/>
                  <a:alpha val="50000"/>
                </a:schemeClr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905" b="1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6763287" y="2239702"/>
            <a:ext cx="1454595" cy="354495"/>
          </a:xfrm>
          <a:prstGeom prst="round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82" b="1" dirty="0">
                <a:solidFill>
                  <a:schemeClr val="bg1"/>
                </a:solidFill>
              </a:rPr>
              <a:t>[Model setup]</a:t>
            </a:r>
            <a:endParaRPr lang="ko-KR" altLang="en-US" sz="1482" b="1" dirty="0">
              <a:solidFill>
                <a:schemeClr val="bg1"/>
              </a:solidFill>
            </a:endParaRPr>
          </a:p>
        </p:txBody>
      </p:sp>
      <p:sp>
        <p:nvSpPr>
          <p:cNvPr id="69" name="줄무늬가 있는 오른쪽 화살표 68"/>
          <p:cNvSpPr/>
          <p:nvPr/>
        </p:nvSpPr>
        <p:spPr bwMode="auto">
          <a:xfrm>
            <a:off x="2519989" y="2208015"/>
            <a:ext cx="899293" cy="381387"/>
          </a:xfrm>
          <a:prstGeom prst="stripedRightArrow">
            <a:avLst>
              <a:gd name="adj1" fmla="val 59406"/>
              <a:gd name="adj2" fmla="val 50000"/>
            </a:avLst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ko-KR" altLang="en-US" sz="1058" b="1" dirty="0"/>
          </a:p>
        </p:txBody>
      </p:sp>
      <p:sp>
        <p:nvSpPr>
          <p:cNvPr id="70" name="줄무늬가 있는 오른쪽 화살표 69"/>
          <p:cNvSpPr/>
          <p:nvPr/>
        </p:nvSpPr>
        <p:spPr bwMode="auto">
          <a:xfrm>
            <a:off x="4972894" y="2208015"/>
            <a:ext cx="1460437" cy="381387"/>
          </a:xfrm>
          <a:prstGeom prst="stripedRightArrow">
            <a:avLst>
              <a:gd name="adj1" fmla="val 59406"/>
              <a:gd name="adj2" fmla="val 50000"/>
            </a:avLst>
          </a:prstGeom>
          <a:solidFill>
            <a:srgbClr val="00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058" b="1" dirty="0">
              <a:solidFill>
                <a:schemeClr val="bg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46971" y="5173670"/>
            <a:ext cx="8392239" cy="113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Quality of original data, hydrological characteristic and etc.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Selecting simulation period and major hydrologic case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Converting input data from original data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370105" y="1620297"/>
            <a:ext cx="3226717" cy="385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005" indent="-168005">
              <a:spcBef>
                <a:spcPct val="50000"/>
              </a:spcBef>
              <a:buBlip>
                <a:blip r:embed="rId9"/>
              </a:buBlip>
            </a:pPr>
            <a:r>
              <a:rPr lang="ko-KR" altLang="en-US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Flowchart of model setup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66744" y="4672070"/>
            <a:ext cx="2152897" cy="385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005" indent="-168005">
              <a:spcBef>
                <a:spcPct val="50000"/>
              </a:spcBef>
              <a:buBlip>
                <a:blip r:embed="rId9"/>
              </a:buBlip>
            </a:pPr>
            <a:r>
              <a:rPr lang="ko-KR" altLang="en-US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Data</a:t>
            </a:r>
            <a:r>
              <a:rPr lang="ko-KR" altLang="en-US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evaluation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Model setup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504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25 0.09448 L 0.00255 0.0209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5" y="-3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41295"/>
            <a:ext cx="195505" cy="3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6775" tIns="48388" rIns="96775" bIns="4838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905">
              <a:solidFill>
                <a:prstClr val="black"/>
              </a:solidFill>
            </a:endParaRPr>
          </a:p>
        </p:txBody>
      </p:sp>
      <p:sp>
        <p:nvSpPr>
          <p:cNvPr id="8" name="AutoShape 26"/>
          <p:cNvSpPr>
            <a:spLocks noChangeArrowheads="1"/>
          </p:cNvSpPr>
          <p:nvPr/>
        </p:nvSpPr>
        <p:spPr bwMode="auto">
          <a:xfrm>
            <a:off x="210464" y="1183518"/>
            <a:ext cx="9150550" cy="5312545"/>
          </a:xfrm>
          <a:prstGeom prst="roundRect">
            <a:avLst>
              <a:gd name="adj" fmla="val 3822"/>
            </a:avLst>
          </a:prstGeom>
          <a:gradFill rotWithShape="1">
            <a:gsLst>
              <a:gs pos="0">
                <a:schemeClr val="bg1"/>
              </a:gs>
              <a:gs pos="100000">
                <a:srgbClr val="F3EADD"/>
              </a:gs>
            </a:gsLst>
            <a:lin ang="5400000" scaled="1"/>
          </a:gradFill>
          <a:ln w="12700" algn="ctr">
            <a:solidFill>
              <a:srgbClr val="905E28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en-US" altLang="ko-KR" sz="1905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r>
              <a:rPr lang="ko-KR" altLang="en-US" sz="741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en-US" altLang="ko-KR" sz="741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93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ko-KR" altLang="en-US" sz="1693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</p:txBody>
      </p:sp>
      <p:pic>
        <p:nvPicPr>
          <p:cNvPr id="10" name="Picture 8" descr="갈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86" y="1047897"/>
            <a:ext cx="4001960" cy="50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31014" y="1047897"/>
            <a:ext cx="4074273" cy="42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fontAlgn="ctr">
              <a:defRPr/>
            </a:pPr>
            <a:r>
              <a:rPr lang="en-US" altLang="ko-KR" sz="2171" b="1" dirty="0">
                <a:solidFill>
                  <a:schemeClr val="bg1"/>
                </a:solidFill>
                <a:ea typeface="HY울릉도M" pitchFamily="18" charset="-127"/>
              </a:rPr>
              <a:t>Basin characteristics</a:t>
            </a:r>
            <a:endParaRPr lang="ko-KR" altLang="en-US" sz="2171" b="1" dirty="0">
              <a:solidFill>
                <a:schemeClr val="bg1"/>
              </a:solidFill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88140" y="5179915"/>
            <a:ext cx="4009238" cy="113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Average slope is 33.30%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Average elevation is 2,585 m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Maximum elevation is 4,285 m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370105" y="1620297"/>
            <a:ext cx="3473643" cy="385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005" indent="-168005">
              <a:spcBef>
                <a:spcPct val="50000"/>
              </a:spcBef>
              <a:buBlip>
                <a:blip r:embed="rId4"/>
              </a:buBlip>
            </a:pPr>
            <a:r>
              <a:rPr lang="ko-KR" altLang="en-US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DEM(digital elevation map)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5175055" y="5180167"/>
            <a:ext cx="4009238" cy="352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Major land cover class is grassland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052692" y="1620297"/>
            <a:ext cx="3308598" cy="385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005" indent="-168005">
              <a:spcBef>
                <a:spcPct val="50000"/>
              </a:spcBef>
              <a:buBlip>
                <a:blip r:embed="rId4"/>
              </a:buBlip>
            </a:pPr>
            <a:r>
              <a:rPr lang="ko-KR" altLang="en-US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 </a:t>
            </a:r>
            <a:r>
              <a:rPr lang="en-US" altLang="ko-KR" sz="1905" b="1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cs typeface="Arial" pitchFamily="34" charset="0"/>
              </a:rPr>
              <a:t>Land use(land cover map)</a:t>
            </a:r>
          </a:p>
        </p:txBody>
      </p:sp>
      <p:pic>
        <p:nvPicPr>
          <p:cNvPr id="14" name="_x222346312" descr="EMB00000fe854e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75" y="2019720"/>
            <a:ext cx="4260703" cy="30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222346312" descr="EMB00000fe854e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"/>
          <a:stretch>
            <a:fillRect/>
          </a:stretch>
        </p:blipFill>
        <p:spPr bwMode="auto">
          <a:xfrm>
            <a:off x="4918878" y="2019720"/>
            <a:ext cx="4181468" cy="302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477464"/>
              </p:ext>
            </p:extLst>
          </p:nvPr>
        </p:nvGraphicFramePr>
        <p:xfrm>
          <a:off x="4697379" y="5649138"/>
          <a:ext cx="4347667" cy="6233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94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  <a:endParaRPr lang="ko-KR" altLang="en-US" sz="1300" b="0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</a:t>
                      </a:r>
                      <a:endParaRPr lang="ko-KR" altLang="en-US" sz="1300" b="0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Eroded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Grass</a:t>
                      </a:r>
                      <a:endParaRPr lang="ko-KR" altLang="en-US" sz="1300" b="0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Forest</a:t>
                      </a:r>
                      <a:endParaRPr lang="ko-KR" altLang="en-US" sz="1300" b="0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Crop</a:t>
                      </a:r>
                      <a:endParaRPr lang="ko-KR" altLang="en-US" sz="1300" b="0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49" marR="68549" marT="18952" marB="1895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78"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Area(%)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79.73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9.09</a:t>
                      </a:r>
                    </a:p>
                  </a:txBody>
                  <a:tcPr marL="68549" marR="68549" marT="18952" marB="18952" anchor="ctr"/>
                </a:tc>
                <a:tc>
                  <a:txBody>
                    <a:bodyPr/>
                    <a:lstStyle/>
                    <a:p>
                      <a:pPr marL="0" marR="0" indent="0" algn="ctr" defTabSz="840151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9.91</a:t>
                      </a:r>
                    </a:p>
                  </a:txBody>
                  <a:tcPr marL="68549" marR="68549" marT="18952" marB="189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K-DRUM simulation sample(Uzbekistan)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239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41295"/>
            <a:ext cx="195505" cy="3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6775" tIns="48388" rIns="96775" bIns="4838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905">
              <a:solidFill>
                <a:prstClr val="black"/>
              </a:solidFill>
            </a:endParaRPr>
          </a:p>
        </p:txBody>
      </p:sp>
      <p:sp>
        <p:nvSpPr>
          <p:cNvPr id="8" name="AutoShape 26"/>
          <p:cNvSpPr>
            <a:spLocks noChangeArrowheads="1"/>
          </p:cNvSpPr>
          <p:nvPr/>
        </p:nvSpPr>
        <p:spPr bwMode="auto">
          <a:xfrm>
            <a:off x="210464" y="1183518"/>
            <a:ext cx="9150550" cy="5312545"/>
          </a:xfrm>
          <a:prstGeom prst="roundRect">
            <a:avLst>
              <a:gd name="adj" fmla="val 3822"/>
            </a:avLst>
          </a:prstGeom>
          <a:gradFill rotWithShape="1">
            <a:gsLst>
              <a:gs pos="0">
                <a:schemeClr val="bg1"/>
              </a:gs>
              <a:gs pos="100000">
                <a:srgbClr val="F3EADD"/>
              </a:gs>
            </a:gsLst>
            <a:lin ang="5400000" scaled="1"/>
          </a:gradFill>
          <a:ln w="12700" algn="ctr">
            <a:solidFill>
              <a:srgbClr val="905E28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en-US" altLang="ko-KR" sz="1905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r>
              <a:rPr lang="ko-KR" altLang="en-US" sz="741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en-US" altLang="ko-KR" sz="741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93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ko-KR" altLang="en-US" sz="1693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</p:txBody>
      </p:sp>
      <p:pic>
        <p:nvPicPr>
          <p:cNvPr id="10" name="Picture 8" descr="갈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86" y="1047897"/>
            <a:ext cx="4001960" cy="50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31014" y="1047897"/>
            <a:ext cx="4074273" cy="42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fontAlgn="ctr">
              <a:defRPr/>
            </a:pPr>
            <a:r>
              <a:rPr lang="en-US" altLang="ko-KR" sz="2171" b="1" dirty="0">
                <a:solidFill>
                  <a:schemeClr val="bg1"/>
                </a:solidFill>
                <a:ea typeface="HY울릉도M" pitchFamily="18" charset="-127"/>
              </a:rPr>
              <a:t>Setup K-DRUM</a:t>
            </a:r>
            <a:endParaRPr lang="ko-KR" altLang="en-US" sz="2171" b="1" dirty="0">
              <a:solidFill>
                <a:schemeClr val="bg1"/>
              </a:solidFill>
              <a:ea typeface="HY울릉도M" pitchFamily="18" charset="-127"/>
            </a:endParaRPr>
          </a:p>
        </p:txBody>
      </p:sp>
      <p:pic>
        <p:nvPicPr>
          <p:cNvPr id="16" name="_x222346312" descr="EMB00000fe854e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74" y="1615250"/>
            <a:ext cx="7040068" cy="480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직사각형 43"/>
          <p:cNvSpPr/>
          <p:nvPr/>
        </p:nvSpPr>
        <p:spPr>
          <a:xfrm>
            <a:off x="4875043" y="4951478"/>
            <a:ext cx="3120099" cy="113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Using K-DRUM GUI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Simulate during 1 </a:t>
            </a:r>
            <a:r>
              <a:rPr lang="en-US" altLang="ko-KR" sz="1693" b="1" dirty="0" err="1">
                <a:cs typeface="Arial" pitchFamily="34" charset="0"/>
              </a:rPr>
              <a:t>yr</a:t>
            </a:r>
            <a:r>
              <a:rPr lang="en-US" altLang="ko-KR" sz="1693" b="1" dirty="0">
                <a:cs typeface="Arial" pitchFamily="34" charset="0"/>
              </a:rPr>
              <a:t> (1992)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Daily based input data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200472" y="273255"/>
            <a:ext cx="8294779" cy="461665"/>
          </a:xfrm>
        </p:spPr>
        <p:txBody>
          <a:bodyPr/>
          <a:lstStyle/>
          <a:p>
            <a:r>
              <a:rPr lang="en-US" altLang="ko-KR" dirty="0"/>
              <a:t>K-DRUM simulation sample(Uzbekistan)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70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6"/>
          <p:cNvSpPr>
            <a:spLocks noChangeArrowheads="1"/>
          </p:cNvSpPr>
          <p:nvPr/>
        </p:nvSpPr>
        <p:spPr bwMode="auto">
          <a:xfrm>
            <a:off x="210464" y="1183518"/>
            <a:ext cx="9150550" cy="5312545"/>
          </a:xfrm>
          <a:prstGeom prst="roundRect">
            <a:avLst>
              <a:gd name="adj" fmla="val 3822"/>
            </a:avLst>
          </a:prstGeom>
          <a:gradFill rotWithShape="1">
            <a:gsLst>
              <a:gs pos="0">
                <a:schemeClr val="bg1"/>
              </a:gs>
              <a:gs pos="100000">
                <a:srgbClr val="F3EADD"/>
              </a:gs>
            </a:gsLst>
            <a:lin ang="5400000" scaled="1"/>
          </a:gradFill>
          <a:ln w="12700" algn="ctr">
            <a:solidFill>
              <a:srgbClr val="905E28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en-US" altLang="ko-KR" sz="1905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r>
              <a:rPr lang="ko-KR" altLang="en-US" sz="741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en-US" altLang="ko-KR" sz="741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93" b="1" dirty="0">
                <a:solidFill>
                  <a:srgbClr val="000000"/>
                </a:solidFill>
                <a:latin typeface="+mn-lt"/>
                <a:ea typeface="휴먼둥근헤드라인" pitchFamily="18" charset="-127"/>
              </a:rPr>
              <a:t>    </a:t>
            </a:r>
            <a:endParaRPr lang="ko-KR" altLang="en-US" sz="1693" b="1" dirty="0">
              <a:solidFill>
                <a:srgbClr val="000000"/>
              </a:solidFill>
              <a:latin typeface="+mn-lt"/>
              <a:ea typeface="휴먼둥근헤드라인" pitchFamily="18" charset="-127"/>
            </a:endParaRPr>
          </a:p>
        </p:txBody>
      </p:sp>
      <p:pic>
        <p:nvPicPr>
          <p:cNvPr id="10" name="Picture 8" descr="갈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86" y="1047897"/>
            <a:ext cx="4001960" cy="50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31014" y="1047897"/>
            <a:ext cx="4074273" cy="42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 fontAlgn="ctr">
              <a:defRPr/>
            </a:pPr>
            <a:r>
              <a:rPr lang="en-US" altLang="ko-KR" sz="2171" b="1" dirty="0">
                <a:solidFill>
                  <a:schemeClr val="bg1"/>
                </a:solidFill>
                <a:ea typeface="HY울릉도M" pitchFamily="18" charset="-127"/>
              </a:rPr>
              <a:t>Converting Precipitation</a:t>
            </a:r>
            <a:endParaRPr lang="ko-KR" altLang="en-US" sz="2171" b="1" dirty="0">
              <a:solidFill>
                <a:schemeClr val="bg1"/>
              </a:solidFill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143960" y="1684050"/>
            <a:ext cx="4009238" cy="1916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Convert the observed precipitation data to rainfall data 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Considering temperature of each gird elevation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Converted rainfall data concentrate on the summer season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5143960" y="4104516"/>
            <a:ext cx="4009238" cy="1394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Snow depth varies during year and related with temperature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Low temperature is snow</a:t>
            </a:r>
          </a:p>
          <a:p>
            <a:pPr marL="191526" indent="-191526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693" b="1" dirty="0">
                <a:cs typeface="Arial" pitchFamily="34" charset="0"/>
              </a:rPr>
              <a:t>High temperature is rainfall</a:t>
            </a:r>
          </a:p>
        </p:txBody>
      </p:sp>
      <p:pic>
        <p:nvPicPr>
          <p:cNvPr id="14" name="_x222346312" descr="EMB00000fe854f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97" y="1625752"/>
            <a:ext cx="4426649" cy="193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222346312" descr="EMB00000fe854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2" y="3636439"/>
            <a:ext cx="4317224" cy="272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200472" y="273255"/>
            <a:ext cx="8294779" cy="461665"/>
          </a:xfrm>
        </p:spPr>
        <p:txBody>
          <a:bodyPr/>
          <a:lstStyle/>
          <a:p>
            <a:r>
              <a:rPr lang="en-US" altLang="ko-KR" dirty="0"/>
              <a:t>K-DRUM simulation sample(Uzbekistan)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909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 7"/>
          <p:cNvGrpSpPr>
            <a:grpSpLocks/>
          </p:cNvGrpSpPr>
          <p:nvPr/>
        </p:nvGrpSpPr>
        <p:grpSpPr bwMode="auto">
          <a:xfrm>
            <a:off x="787612" y="1268412"/>
            <a:ext cx="8341853" cy="5112916"/>
            <a:chOff x="194" y="763"/>
            <a:chExt cx="5372" cy="3288"/>
          </a:xfrm>
        </p:grpSpPr>
        <p:sp>
          <p:nvSpPr>
            <p:cNvPr id="142" name="AutoShape 8"/>
            <p:cNvSpPr>
              <a:spLocks noChangeArrowheads="1"/>
            </p:cNvSpPr>
            <p:nvPr/>
          </p:nvSpPr>
          <p:spPr bwMode="auto">
            <a:xfrm>
              <a:off x="194" y="763"/>
              <a:ext cx="5372" cy="3288"/>
            </a:xfrm>
            <a:prstGeom prst="roundRect">
              <a:avLst>
                <a:gd name="adj" fmla="val 3491"/>
              </a:avLst>
            </a:prstGeom>
            <a:gradFill rotWithShape="1">
              <a:gsLst>
                <a:gs pos="0">
                  <a:srgbClr val="7792DF"/>
                </a:gs>
                <a:gs pos="100000">
                  <a:srgbClr val="1032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0D2B8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" name="AutoShape 9"/>
            <p:cNvSpPr>
              <a:spLocks noChangeArrowheads="1"/>
            </p:cNvSpPr>
            <p:nvPr/>
          </p:nvSpPr>
          <p:spPr bwMode="auto">
            <a:xfrm>
              <a:off x="201" y="781"/>
              <a:ext cx="5358" cy="3248"/>
            </a:xfrm>
            <a:prstGeom prst="roundRect">
              <a:avLst>
                <a:gd name="adj" fmla="val 3699"/>
              </a:avLst>
            </a:prstGeom>
            <a:gradFill rotWithShape="1">
              <a:gsLst>
                <a:gs pos="0">
                  <a:srgbClr val="C2DBF6"/>
                </a:gs>
                <a:gs pos="100000">
                  <a:srgbClr val="7792D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" name="AutoShape 10"/>
            <p:cNvSpPr>
              <a:spLocks noChangeArrowheads="1"/>
            </p:cNvSpPr>
            <p:nvPr/>
          </p:nvSpPr>
          <p:spPr bwMode="auto">
            <a:xfrm>
              <a:off x="219" y="795"/>
              <a:ext cx="5328" cy="3226"/>
            </a:xfrm>
            <a:prstGeom prst="roundRect">
              <a:avLst>
                <a:gd name="adj" fmla="val 391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5E6F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45" name="Picture 33" descr="3-2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4758" t="11064" r="50365" b="79677"/>
          <a:stretch>
            <a:fillRect/>
          </a:stretch>
        </p:blipFill>
        <p:spPr bwMode="auto">
          <a:xfrm>
            <a:off x="859594" y="1124744"/>
            <a:ext cx="2952353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TextBox 145"/>
          <p:cNvSpPr txBox="1"/>
          <p:nvPr/>
        </p:nvSpPr>
        <p:spPr>
          <a:xfrm>
            <a:off x="876510" y="1204913"/>
            <a:ext cx="2791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우즈베키스탄 유역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294967295"/>
          </p:nvPr>
        </p:nvSpPr>
        <p:spPr>
          <a:xfrm>
            <a:off x="7772400" y="6526213"/>
            <a:ext cx="2133600" cy="2587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38709C-DF12-42A5-A3A3-C85839EBDDE2}" type="slidenum">
              <a:rPr lang="en-US" altLang="ko-KR" smtClean="0"/>
              <a:pPr>
                <a:defRPr/>
              </a:pPr>
              <a:t>35</a:t>
            </a:fld>
            <a:endParaRPr lang="en-US" altLang="ko-KR" dirty="0"/>
          </a:p>
        </p:txBody>
      </p:sp>
      <p:pic>
        <p:nvPicPr>
          <p:cNvPr id="25" name="_x270311736" descr="EMB00000b0c43ed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80" y="1628751"/>
            <a:ext cx="2642131" cy="21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_x222346312" descr="EMB00000fe854e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42" y="3861061"/>
            <a:ext cx="2626168" cy="179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965366" y="5628992"/>
            <a:ext cx="2948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000" dirty="0">
                <a:cs typeface="Arial" pitchFamily="34" charset="0"/>
              </a:rPr>
              <a:t>Using K-DRUM GUI</a:t>
            </a:r>
          </a:p>
          <a:p>
            <a:pPr marL="180975" indent="-1809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000" dirty="0">
                <a:cs typeface="Arial" pitchFamily="34" charset="0"/>
              </a:rPr>
              <a:t>Simulate during 1 </a:t>
            </a:r>
            <a:r>
              <a:rPr lang="en-US" altLang="ko-KR" sz="1000" dirty="0" err="1">
                <a:cs typeface="Arial" pitchFamily="34" charset="0"/>
              </a:rPr>
              <a:t>yr</a:t>
            </a:r>
            <a:r>
              <a:rPr lang="en-US" altLang="ko-KR" sz="1000" dirty="0">
                <a:cs typeface="Arial" pitchFamily="34" charset="0"/>
              </a:rPr>
              <a:t> (1992)</a:t>
            </a:r>
          </a:p>
          <a:p>
            <a:pPr marL="180975" indent="-1809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000" dirty="0">
                <a:cs typeface="Arial" pitchFamily="34" charset="0"/>
              </a:rPr>
              <a:t>Daily based input data</a:t>
            </a:r>
          </a:p>
        </p:txBody>
      </p:sp>
      <p:pic>
        <p:nvPicPr>
          <p:cNvPr id="3" name="우즈벡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67897" y="1367118"/>
            <a:ext cx="5253123" cy="4870272"/>
          </a:xfrm>
          <a:prstGeom prst="rect">
            <a:avLst/>
          </a:prstGeom>
        </p:spPr>
      </p:pic>
      <p:sp>
        <p:nvSpPr>
          <p:cNvPr id="24" name="제목 1"/>
          <p:cNvSpPr>
            <a:spLocks noGrp="1"/>
          </p:cNvSpPr>
          <p:nvPr>
            <p:ph type="title"/>
          </p:nvPr>
        </p:nvSpPr>
        <p:spPr>
          <a:xfrm>
            <a:off x="200472" y="273255"/>
            <a:ext cx="8294779" cy="461665"/>
          </a:xfrm>
        </p:spPr>
        <p:txBody>
          <a:bodyPr/>
          <a:lstStyle/>
          <a:p>
            <a:r>
              <a:rPr lang="en-US" altLang="ko-KR" dirty="0"/>
              <a:t>K-DRUM simulation sample(Uzbekistan)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357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"/>
          <p:cNvSpPr txBox="1">
            <a:spLocks/>
          </p:cNvSpPr>
          <p:nvPr/>
        </p:nvSpPr>
        <p:spPr>
          <a:xfrm>
            <a:off x="5" y="2296760"/>
            <a:ext cx="99059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algn="ctr">
              <a:defRPr sz="3000" b="1" spc="-15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1000">
                      <a:srgbClr val="B4B8C1"/>
                    </a:gs>
                  </a:gsLst>
                  <a:lin ang="5400000" scaled="1"/>
                </a:gradFill>
                <a:latin typeface="+mj-ea"/>
                <a:ea typeface="+mj-ea"/>
              </a:defRPr>
            </a:lvl1pPr>
          </a:lstStyle>
          <a:p>
            <a:r>
              <a:rPr lang="en-US" altLang="ko-KR" sz="5400" spc="0" dirty="0">
                <a:solidFill>
                  <a:srgbClr val="0C4CA3"/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25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테마">
  <a:themeElements>
    <a:clrScheme name="사용자 지정 32">
      <a:dk1>
        <a:sysClr val="windowText" lastClr="000000"/>
      </a:dk1>
      <a:lt1>
        <a:sysClr val="window" lastClr="FFFFFF"/>
      </a:lt1>
      <a:dk2>
        <a:srgbClr val="0C4C88"/>
      </a:dk2>
      <a:lt2>
        <a:srgbClr val="EEECE1"/>
      </a:lt2>
      <a:accent1>
        <a:srgbClr val="0078B9"/>
      </a:accent1>
      <a:accent2>
        <a:srgbClr val="F26520"/>
      </a:accent2>
      <a:accent3>
        <a:srgbClr val="7BBE48"/>
      </a:accent3>
      <a:accent4>
        <a:srgbClr val="00A2A2"/>
      </a:accent4>
      <a:accent5>
        <a:srgbClr val="BE1E4A"/>
      </a:accent5>
      <a:accent6>
        <a:srgbClr val="623EBC"/>
      </a:accent6>
      <a:hlink>
        <a:srgbClr val="0000FF"/>
      </a:hlink>
      <a:folHlink>
        <a:srgbClr val="800080"/>
      </a:folHlink>
    </a:clrScheme>
    <a:fontScheme name="사용자 지정 30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>
            <a:ln>
              <a:solidFill>
                <a:schemeClr val="bg1">
                  <a:alpha val="0"/>
                </a:schemeClr>
              </a:solidFill>
            </a:ln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25662</TotalTime>
  <Words>1509</Words>
  <Application>Microsoft Office PowerPoint</Application>
  <PresentationFormat>A4 용지(210x297mm)</PresentationFormat>
  <Paragraphs>518</Paragraphs>
  <Slides>36</Slides>
  <Notes>36</Notes>
  <HiddenSlides>0</HiddenSlides>
  <MMClips>1</MMClips>
  <ScaleCrop>false</ScaleCrop>
  <HeadingPairs>
    <vt:vector size="8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36</vt:i4>
      </vt:variant>
    </vt:vector>
  </HeadingPairs>
  <TitlesOfParts>
    <vt:vector size="56" baseType="lpstr">
      <vt:lpstr>Arial Unicode MS</vt:lpstr>
      <vt:lpstr>Dinbol</vt:lpstr>
      <vt:lpstr>Dinlig</vt:lpstr>
      <vt:lpstr>HY견고딕</vt:lpstr>
      <vt:lpstr>HY울릉도M</vt:lpstr>
      <vt:lpstr>HY헤드라인M</vt:lpstr>
      <vt:lpstr>Joanna MT</vt:lpstr>
      <vt:lpstr>MS PMincho</vt:lpstr>
      <vt:lpstr>굴림</vt:lpstr>
      <vt:lpstr>굴림체</vt:lpstr>
      <vt:lpstr>나눔바른고딕</vt:lpstr>
      <vt:lpstr>맑은 고딕</vt:lpstr>
      <vt:lpstr>휴먼둥근헤드라인</vt:lpstr>
      <vt:lpstr>Arial</vt:lpstr>
      <vt:lpstr>Tahoma</vt:lpstr>
      <vt:lpstr>Times New Roman</vt:lpstr>
      <vt:lpstr>Wingdings</vt:lpstr>
      <vt:lpstr>1_Office 테마</vt:lpstr>
      <vt:lpstr>클립</vt:lpstr>
      <vt:lpstr>Equation</vt:lpstr>
      <vt:lpstr>PowerPoint 프레젠테이션</vt:lpstr>
      <vt:lpstr>PowerPoint 프레젠테이션</vt:lpstr>
      <vt:lpstr>PowerPoint 프레젠테이션</vt:lpstr>
      <vt:lpstr>PowerPoint 프레젠테이션</vt:lpstr>
      <vt:lpstr>Total amount of water resources and utilization</vt:lpstr>
      <vt:lpstr>Main objective of water resource operation</vt:lpstr>
      <vt:lpstr>Water cycle and simulation systems</vt:lpstr>
      <vt:lpstr>K-Series</vt:lpstr>
      <vt:lpstr>Why do we need a distributed runoff model</vt:lpstr>
      <vt:lpstr>PowerPoint 프레젠테이션</vt:lpstr>
      <vt:lpstr>Hydrologic model classification</vt:lpstr>
      <vt:lpstr>Lumped vs Distributed model</vt:lpstr>
      <vt:lpstr>K-DRUM introduction</vt:lpstr>
      <vt:lpstr>Basic Equation</vt:lpstr>
      <vt:lpstr>Useful Techniques</vt:lpstr>
      <vt:lpstr>PowerPoint 프레젠테이션</vt:lpstr>
      <vt:lpstr>Application and evaluation</vt:lpstr>
      <vt:lpstr>Typhoon ‘RUSA’</vt:lpstr>
      <vt:lpstr>Typhoon ‘MAEMI’</vt:lpstr>
      <vt:lpstr>Typhoon ‘EWINIAR’</vt:lpstr>
      <vt:lpstr>Snow cover distribution and area</vt:lpstr>
      <vt:lpstr>Snow melt simulation</vt:lpstr>
      <vt:lpstr>Long-term simulation</vt:lpstr>
      <vt:lpstr>High altitude basin(Parkistan patrind)</vt:lpstr>
      <vt:lpstr>Automated rainfall-runoff forecasting system</vt:lpstr>
      <vt:lpstr>Automated rainfall-runoff forecasting system</vt:lpstr>
      <vt:lpstr>Automated rainfall-runoff forecasting system</vt:lpstr>
      <vt:lpstr>Surface flow and groundwater linkage</vt:lpstr>
      <vt:lpstr>Surface flow and groundwater linkage</vt:lpstr>
      <vt:lpstr>PowerPoint 프레젠테이션</vt:lpstr>
      <vt:lpstr>Model setup</vt:lpstr>
      <vt:lpstr>K-DRUM simulation sample(Uzbekistan)</vt:lpstr>
      <vt:lpstr>K-DRUM simulation sample(Uzbekistan)</vt:lpstr>
      <vt:lpstr>K-DRUM simulation sample(Uzbekistan)</vt:lpstr>
      <vt:lpstr>K-DRUM simulation sample(Uzbekistan)</vt:lpstr>
      <vt:lpstr>PowerPoint 프레젠테이션</vt:lpstr>
    </vt:vector>
  </TitlesOfParts>
  <Company>♡무한공유의출발점♡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디브리드</dc:creator>
  <cp:lastModifiedBy>kwater</cp:lastModifiedBy>
  <cp:revision>983</cp:revision>
  <cp:lastPrinted>2017-06-08T09:40:54Z</cp:lastPrinted>
  <dcterms:created xsi:type="dcterms:W3CDTF">2012-05-02T06:29:08Z</dcterms:created>
  <dcterms:modified xsi:type="dcterms:W3CDTF">2022-07-11T08:31:35Z</dcterms:modified>
</cp:coreProperties>
</file>